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0"/>
  </p:notesMasterIdLst>
  <p:sldIdLst>
    <p:sldId id="256" r:id="rId2"/>
    <p:sldId id="267" r:id="rId3"/>
    <p:sldId id="265" r:id="rId4"/>
    <p:sldId id="266" r:id="rId5"/>
    <p:sldId id="258" r:id="rId6"/>
    <p:sldId id="271" r:id="rId7"/>
    <p:sldId id="264" r:id="rId8"/>
    <p:sldId id="268" r:id="rId9"/>
    <p:sldId id="269" r:id="rId10"/>
    <p:sldId id="275" r:id="rId11"/>
    <p:sldId id="276" r:id="rId12"/>
    <p:sldId id="277" r:id="rId13"/>
    <p:sldId id="278" r:id="rId14"/>
    <p:sldId id="279" r:id="rId15"/>
    <p:sldId id="280" r:id="rId16"/>
    <p:sldId id="281" r:id="rId17"/>
    <p:sldId id="282" r:id="rId18"/>
    <p:sldId id="291" r:id="rId19"/>
    <p:sldId id="283" r:id="rId20"/>
    <p:sldId id="284" r:id="rId21"/>
    <p:sldId id="289" r:id="rId22"/>
    <p:sldId id="290" r:id="rId23"/>
    <p:sldId id="270" r:id="rId24"/>
    <p:sldId id="288" r:id="rId25"/>
    <p:sldId id="293" r:id="rId26"/>
    <p:sldId id="262" r:id="rId27"/>
    <p:sldId id="292" r:id="rId28"/>
    <p:sldId id="263" r:id="rId29"/>
  </p:sldIdLst>
  <p:sldSz cx="12192000" cy="6858000"/>
  <p:notesSz cx="6858000" cy="9144000"/>
  <p:embeddedFontLst>
    <p:embeddedFont>
      <p:font typeface="맑은 고딕" panose="020B0503020000020004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402708"/>
    <a:srgbClr val="182313"/>
    <a:srgbClr val="074DB3"/>
    <a:srgbClr val="E44006"/>
    <a:srgbClr val="305B89"/>
    <a:srgbClr val="FA8E91"/>
    <a:srgbClr val="7D7264"/>
    <a:srgbClr val="6E625C"/>
    <a:srgbClr val="E5A0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21" autoAdjust="0"/>
    <p:restoredTop sz="74182" autoAdjust="0"/>
  </p:normalViewPr>
  <p:slideViewPr>
    <p:cSldViewPr snapToGrid="0">
      <p:cViewPr varScale="1">
        <p:scale>
          <a:sx n="65" d="100"/>
          <a:sy n="65" d="100"/>
        </p:scale>
        <p:origin x="-120" y="-5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eg>
</file>

<file path=ppt/media/image23.jpeg>
</file>

<file path=ppt/media/image24.jp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png>
</file>

<file path=ppt/media/image32.jpg>
</file>

<file path=ppt/media/image33.jpeg>
</file>

<file path=ppt/media/image34.jpeg>
</file>

<file path=ppt/media/image35.jpeg>
</file>

<file path=ppt/media/image36.jpeg>
</file>

<file path=ppt/media/image37.jpg>
</file>

<file path=ppt/media/image38.jpg>
</file>

<file path=ppt/media/image39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275B80-1120-4A76-9D4B-91196DA2C7AF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877B8-7EBD-48CF-9842-DADD988C8F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631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?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의사소통기술 첫 프레젠테이션을 맡게 된 전자공학과 김상민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생활제품디자인학과 박은수 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저희 조가 오늘 발표할 주제는 색에 따른 사람의 심리 변화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즉 색채 심리학입니다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처음 저희가 주제를 정할 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발표 주제가 구체적으로 정해져 있는 것이 아닌 자유로운 주제라는 점에서 선택 폭이 너무 넓었습니다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그래서 저희는 먼저 주제의 큰 방향으로써 </a:t>
            </a:r>
            <a:r>
              <a:rPr lang="en-US" altLang="ko-KR" baseline="0" dirty="0" smtClean="0"/>
              <a:t>‘</a:t>
            </a:r>
            <a:r>
              <a:rPr lang="ko-KR" altLang="en-US" baseline="0" dirty="0" smtClean="0"/>
              <a:t>심리학</a:t>
            </a:r>
            <a:r>
              <a:rPr lang="en-US" altLang="ko-KR" baseline="0" dirty="0" smtClean="0"/>
              <a:t>’</a:t>
            </a:r>
            <a:r>
              <a:rPr lang="ko-KR" altLang="en-US" baseline="0" dirty="0" smtClean="0"/>
              <a:t>을 선택했습니다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지금 듣고 있는 이 과목 </a:t>
            </a:r>
            <a:r>
              <a:rPr lang="en-US" altLang="ko-KR" baseline="0" dirty="0" smtClean="0"/>
              <a:t>‘</a:t>
            </a:r>
            <a:r>
              <a:rPr lang="ko-KR" altLang="en-US" baseline="0" dirty="0" smtClean="0"/>
              <a:t>의사소통기술</a:t>
            </a:r>
            <a:r>
              <a:rPr lang="en-US" altLang="ko-KR" baseline="0" dirty="0" smtClean="0"/>
              <a:t>’</a:t>
            </a:r>
            <a:r>
              <a:rPr lang="ko-KR" altLang="en-US" baseline="0" dirty="0" smtClean="0"/>
              <a:t>이 아무래도 심리학에 기반을 두었기에 그에 관한 주제를 찾았습니다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하지만 심리학이란 용어 자체가 비전공자들이나 일반인들에게 익숙하지 않습니다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동시에 </a:t>
            </a:r>
            <a:r>
              <a:rPr lang="en-US" altLang="ko-KR" baseline="0" dirty="0" smtClean="0"/>
              <a:t>‘</a:t>
            </a:r>
            <a:r>
              <a:rPr lang="ko-KR" altLang="en-US" baseline="0" dirty="0" smtClean="0"/>
              <a:t>의사소통기술</a:t>
            </a:r>
            <a:r>
              <a:rPr lang="en-US" altLang="ko-KR" baseline="0" dirty="0" smtClean="0"/>
              <a:t>’ </a:t>
            </a:r>
            <a:r>
              <a:rPr lang="ko-KR" altLang="en-US" baseline="0" dirty="0" smtClean="0"/>
              <a:t>자체가 상대방에게 자신을 표현하는 방법을 보여주는 과목인 만큼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누구나 쉽게 활용할 수 있고 쉽게 접근할 수 있는 심리학을 찾고자 하였는데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이는 모든 사람이 갖고 있는 눈을 통한 시각적 심리학이 가장 적합하다 생각했고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색채심리학을 주제로 선택하게 되었습니다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색채심리라는 단어가 비전공자들에게는 조금 생소하게 느껴 질 수 있지만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다양한 예시와 자료들을 활용해서 들으시는 분들이 함께 참여하고 인상적인 발표가 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무엇보다 색채심리를 일상생활에 접목시켜 활용할 수 있으시도록 하는 시간이 되면 좋겠습니다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그럼 발표 시작하겠습니다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0612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빨간색을 예를 들어 보겠습니다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첫 번째로 빨강을 선택했다는 것은 자신의 표현하는 기본 성격과 상황입니다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빨강이 보통 정열의 색이라 하는 것 처럼 이 색을 고르신 분들은 리더십이 강하고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사교적이고 지도력이 있으며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경쟁심이 강함을 나타냅니다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계획이나 전략보다 결단력을 믿고 목표를 향해 행동하는 경향이 있습니다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두 번째로 빨강을 선택한 것의 의미는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현재는 자기 자신을 자극하고 분발시켜야 할 시기라는 것입니다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몸이 지치지 않도록 신체적 힘을 기르고 에너지를 적절히 조절하며 인내심을 가지려 노력해야 합니다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세 번째</a:t>
            </a:r>
            <a:r>
              <a:rPr lang="ko-KR" altLang="en-US" baseline="0" dirty="0" smtClean="0"/>
              <a:t> 의미는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목표달성을 위해 행동을 미루지 말고 현실에 집중해서 기회를 잡아야 한다는 것입니다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에너지가 고갈되었기 때문에 재충전이 필요하다는 것일 수도 있는데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이때에는 파란색이 에너지 보충에 도움을 줄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이처럼 각각의 색깔을 선택한 순서에 따라 의미를 달리 합니다</a:t>
            </a:r>
            <a:r>
              <a:rPr lang="en-US" altLang="ko-KR" baseline="0" dirty="0" smtClean="0"/>
              <a:t>. 8</a:t>
            </a:r>
            <a:r>
              <a:rPr lang="ko-KR" altLang="en-US" baseline="0" dirty="0" smtClean="0"/>
              <a:t>가지 색상을 하나하나 언급하기에는 시간이 너무 많이 걸리기 때문에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간단히 보고 넘어가도록 하겠습니다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037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주황색</a:t>
            </a:r>
            <a:r>
              <a:rPr lang="ko-KR" altLang="en-US" baseline="0" dirty="0" smtClean="0"/>
              <a:t> 입니다</a:t>
            </a:r>
            <a:r>
              <a:rPr lang="en-US" altLang="ko-KR" baseline="0" dirty="0" smtClean="0"/>
              <a:t>.	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509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노란색입니다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4846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초록색 입니다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3342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파란색입니다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69245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남색입니다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11093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분홍색</a:t>
            </a:r>
            <a:r>
              <a:rPr lang="en-US" altLang="ko-KR" dirty="0" smtClean="0"/>
              <a:t>/</a:t>
            </a:r>
            <a:r>
              <a:rPr lang="ko-KR" altLang="en-US" dirty="0" smtClean="0"/>
              <a:t>자주색 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5196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보라색입니다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42887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이때까지 색상에 따른 현재 심리 상태를 알아보는 간단한 심리테스트를 해봤는데요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이번엔 기본 열</a:t>
            </a:r>
            <a:r>
              <a:rPr lang="ko-KR" altLang="en-US" baseline="0" dirty="0" smtClean="0"/>
              <a:t> 가지의 색이 갖고 있는 의미와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분위기를 알아보도록 하겠습니다</a:t>
            </a:r>
            <a:r>
              <a:rPr lang="en-US" altLang="ko-KR" baseline="0" dirty="0" smtClean="0"/>
              <a:t>. </a:t>
            </a:r>
            <a:r>
              <a:rPr lang="ko-KR" altLang="en-US" dirty="0" smtClean="0"/>
              <a:t>앞에 했던 </a:t>
            </a:r>
            <a:r>
              <a:rPr lang="en-US" altLang="ko-KR" dirty="0" smtClean="0"/>
              <a:t>CRR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테스트의 결과와는 다른 실제 색상이 갖고 있는 고유의 색상과 의미를 포함할 수 있으니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테스트 결과와는 무관하게 보시면 될 것 같습니다</a:t>
            </a:r>
            <a:r>
              <a:rPr lang="en-US" altLang="ko-KR" baseline="0" dirty="0" smtClean="0"/>
              <a:t>.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9185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제일 먼저 빨강입니다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빨강하면</a:t>
            </a:r>
            <a:r>
              <a:rPr lang="ko-KR" altLang="en-US" dirty="0" smtClean="0"/>
              <a:t> 제일 먼저 뭐가 떠오르시나요</a:t>
            </a:r>
            <a:r>
              <a:rPr lang="en-US" altLang="ko-KR" dirty="0" smtClean="0"/>
              <a:t>?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저는 </a:t>
            </a:r>
            <a:r>
              <a:rPr lang="ko-KR" altLang="en-US" baseline="0" dirty="0" err="1" smtClean="0"/>
              <a:t>빨강하면</a:t>
            </a:r>
            <a:r>
              <a:rPr lang="ko-KR" altLang="en-US" baseline="0" dirty="0" smtClean="0"/>
              <a:t> 불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태양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피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이런 것들이 떠오르는데요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이처럼 빨강은 가장 자극적인 색으로서</a:t>
            </a:r>
            <a:r>
              <a:rPr lang="en-US" altLang="ko-KR" baseline="0" dirty="0" smtClean="0"/>
              <a:t>, </a:t>
            </a:r>
            <a:r>
              <a:rPr lang="ko-KR" altLang="en-US" dirty="0" smtClean="0"/>
              <a:t>열정과 정열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생명력</a:t>
            </a:r>
            <a:r>
              <a:rPr lang="ko-KR" altLang="en-US" baseline="0" dirty="0" smtClean="0"/>
              <a:t> 등을 상징합니다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빨강은 건강한 심신으로 에너지가 넘칠 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또는 불안으로 스트레스와 불만이 있을 때 찾게 되는 색이라고도 하는데요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정열과 에너지를 표현하니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색채치료 면에서 </a:t>
            </a:r>
            <a:r>
              <a:rPr lang="ko-KR" altLang="en-US" baseline="0" dirty="0" err="1" smtClean="0"/>
              <a:t>저체온증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우울증 등 기운이 없는 사람에게 빨강을 자주 권하기도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안전적인 의미로 봤을 때는 정지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금지라는 뜻도 포함합니다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그다음</a:t>
            </a:r>
            <a:r>
              <a:rPr lang="ko-KR" altLang="en-US" baseline="0" dirty="0" smtClean="0"/>
              <a:t> 알아볼 색은 초록색 입니다</a:t>
            </a:r>
            <a:r>
              <a:rPr lang="en-US" altLang="ko-KR" baseline="0" dirty="0" smtClean="0"/>
              <a:t>.</a:t>
            </a:r>
            <a:r>
              <a:rPr lang="ko-KR" altLang="en-US" baseline="0" dirty="0" smtClean="0"/>
              <a:t> 자연하면 떠오르는 색이 이 초록색인데요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초록색은 편안함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안식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휴식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건강 등 조화와 공간을 상징하는 색입니다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심리적인 스트레스와 격한 감정을 차분하게 만들도록 도와주고 균형을 잡아 주는 색으로써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스트레스를 받는 사람에게 추천하는 색입니다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회복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성장 등을 전달하기 때문에 병원의 벽이나 </a:t>
            </a:r>
            <a:r>
              <a:rPr lang="ko-KR" altLang="en-US" baseline="0" dirty="0" err="1" smtClean="0"/>
              <a:t>스터디</a:t>
            </a:r>
            <a:r>
              <a:rPr lang="ko-KR" altLang="en-US" baseline="0" dirty="0" smtClean="0"/>
              <a:t> 룸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사무실 색상에 탁월합니다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16040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목차입니다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제일 처음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색채와 색채심리학의 개념을 설명하고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일상 생활에서 색이 사람들에게 어떤 영향을 미치는지 알아보겠습니다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 다음 간단한 심리테스트를 이용해 자기 자신의 현재 심리 상태를 알아보는 시간을 갖고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그와 더불어 기본 </a:t>
            </a:r>
            <a:r>
              <a:rPr lang="en-US" altLang="ko-KR" baseline="0" dirty="0" smtClean="0"/>
              <a:t>10</a:t>
            </a:r>
            <a:r>
              <a:rPr lang="ko-KR" altLang="en-US" baseline="0" dirty="0" smtClean="0"/>
              <a:t>가지 색상의 의미와 뜻에 대해 알아보겠습니다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그리고 나서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그 색상들이 어떻게 사회에서 활용되는 지 알아보고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우리가 접근할 수 있는 색채심리의 활용을 알아보는 순서로 발표를 진행하겠습니다</a:t>
            </a:r>
            <a:r>
              <a:rPr lang="en-US" altLang="ko-KR" baseline="0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7926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파란색입니다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파랑은 넓고 시원한 느낌을 주며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긴장을 풀게 하고 평화로운 분위기를 전달하고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믿음</a:t>
            </a:r>
            <a:r>
              <a:rPr lang="en-US" altLang="ko-KR" dirty="0" smtClean="0"/>
              <a:t>, </a:t>
            </a:r>
            <a:r>
              <a:rPr lang="ko-KR" altLang="en-US" dirty="0" smtClean="0"/>
              <a:t>평화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보호 등 긍정적인 차가운 느낌을 주면서 또한 진정적인 효과를 주기 때문에 신체를 이완시키고 사람을 차분하게 만드는 효과</a:t>
            </a:r>
            <a:r>
              <a:rPr lang="ko-KR" altLang="en-US" baseline="0" dirty="0" smtClean="0"/>
              <a:t> 등으로 심신의 회복력과 신경계통의 색으로 많이 사용합니다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 심리적으로 불면증을 완화시키고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식욕을 억제 시키기 때문에 다이어트에 도움을 주는 색입니다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네번째로</a:t>
            </a:r>
            <a:r>
              <a:rPr lang="ko-KR" altLang="en-US" baseline="0" dirty="0" smtClean="0"/>
              <a:t> 노란색입니다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노란색은 지식과 행복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도전을 상징하고 밝고 낙천적인 마음과 열린 마음 등을 의미합니다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자기 자신을 </a:t>
            </a:r>
            <a:r>
              <a:rPr lang="ko-KR" altLang="en-US" baseline="0" dirty="0" err="1" smtClean="0"/>
              <a:t>표현하겨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주목받고</a:t>
            </a:r>
            <a:r>
              <a:rPr lang="ko-KR" altLang="en-US" baseline="0" dirty="0" smtClean="0"/>
              <a:t> 인정받고 싶은 심리 상태일 때 노란색을 자주 찾게 되는데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이는 노랑이 강한 자아를 상징하기 때문입니다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그래서 </a:t>
            </a:r>
            <a:r>
              <a:rPr lang="ko-KR" altLang="en-US" baseline="0" dirty="0" err="1" smtClean="0"/>
              <a:t>자존감이</a:t>
            </a:r>
            <a:r>
              <a:rPr lang="ko-KR" altLang="en-US" baseline="0" dirty="0" smtClean="0"/>
              <a:t> 낮은 사람에게 많은 도움이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특히 새로운 아이디어를 얻는데 많은 도움을 많이 주기 때문에 아이들의 공부방 색상에 좋습니다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34170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다섯번째</a:t>
            </a:r>
            <a:r>
              <a:rPr lang="ko-KR" altLang="en-US" dirty="0" smtClean="0"/>
              <a:t> 색은 남색입니다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남색은</a:t>
            </a:r>
            <a:r>
              <a:rPr lang="ko-KR" altLang="en-US" baseline="0" dirty="0" smtClean="0"/>
              <a:t> 일반적으로 근성과 강산 정신력을 가진 색입니다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열정과 생명력을 상징하는 이 남색은 심리적으로 정신병 치료에 효과적이고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두려움을 해소시키는 진정제 역할을 하기 때문에 무기력하거나 우울한 기분일 때 자주 활용합니다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 집중력 향상에 도움이 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신경계통과 눈의 피로 회복에 사용 됩니다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여섯번째</a:t>
            </a:r>
            <a:r>
              <a:rPr lang="ko-KR" altLang="en-US" baseline="0" dirty="0" smtClean="0"/>
              <a:t> 색은 주황색입니다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주황색은 빨강과 노랑이 섞인 색인데요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관계와 인연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본능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통찰을 상징하기 때문에 정과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유대감이 강한 사람들이 이 색을 선호합니다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주황은 사람이 식사할 때 식사가 즐겁고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음식이 </a:t>
            </a:r>
            <a:r>
              <a:rPr lang="ko-KR" altLang="en-US" baseline="0" dirty="0" err="1" smtClean="0"/>
              <a:t>맛잇게</a:t>
            </a:r>
            <a:r>
              <a:rPr lang="ko-KR" altLang="en-US" baseline="0" dirty="0" smtClean="0"/>
              <a:t> 느껴지게 하며 신맛을 느끼게 하기 때문에 </a:t>
            </a:r>
            <a:r>
              <a:rPr lang="ko-KR" altLang="en-US" baseline="0" dirty="0" err="1" smtClean="0"/>
              <a:t>패스트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푸드점</a:t>
            </a:r>
            <a:r>
              <a:rPr lang="ko-KR" altLang="en-US" baseline="0" dirty="0" smtClean="0"/>
              <a:t> 등 음식을 빨리 회전시키기 위해 자주 벽 색깔로 사용하기도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심리적으로 기관 기능의 저하를 막아주고 감정을 자유롭게 도와주기 때문에 장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생리통 등 치료에 효과적이고 큰 정신적 충격을 받았을 때 </a:t>
            </a:r>
            <a:r>
              <a:rPr lang="ko-KR" altLang="en-US" baseline="0" dirty="0" err="1" smtClean="0"/>
              <a:t>힐링에</a:t>
            </a:r>
            <a:r>
              <a:rPr lang="ko-KR" altLang="en-US" baseline="0" dirty="0" smtClean="0"/>
              <a:t> 좋은 색깔입니다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err="1" smtClean="0"/>
              <a:t>일곱번째</a:t>
            </a:r>
            <a:r>
              <a:rPr lang="ko-KR" altLang="en-US" baseline="0" dirty="0" smtClean="0"/>
              <a:t> 색은 검은색입니다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빛의 모든 색을 흡수하는 물체는 검은색으로 보입니다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이는 무거움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두려움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암흑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공포 등 부정적인 감정을 전달하기도 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또는 권위를 상징하기도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검은색을 자주 활용하는 사람들은 자신들의 개성을 검정으로 가리려는 경향을 갖고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dirty="0" smtClean="0"/>
              <a:t>다음 색은 흰색입니다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흰색은 검은색과 다르게 모든 빛을 반사해서 색을 띄게 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모두다 알다시피 숭고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순결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단순한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순수함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깨끗함 등 검은색과는 반대의 긍정적인 감정을 전달합니다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 검은색과 흰색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즉 흑백을 무채색이라 부르기도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무채색은 감정을 억누르고 자신을 드러내기 원하지 않을 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또는 자신을 단련시키기 </a:t>
            </a:r>
            <a:r>
              <a:rPr lang="ko-KR" altLang="en-US" baseline="0" dirty="0" err="1" smtClean="0"/>
              <a:t>원할때</a:t>
            </a:r>
            <a:r>
              <a:rPr lang="ko-KR" altLang="en-US" baseline="0" dirty="0" smtClean="0"/>
              <a:t> 무의식적으로 사용하는 </a:t>
            </a:r>
            <a:r>
              <a:rPr lang="en-US" altLang="ko-KR" baseline="0" dirty="0" smtClean="0"/>
              <a:t>‘</a:t>
            </a:r>
            <a:r>
              <a:rPr lang="ko-KR" altLang="en-US" baseline="0" dirty="0" smtClean="0"/>
              <a:t>침묵의 색</a:t>
            </a:r>
            <a:r>
              <a:rPr lang="en-US" altLang="ko-KR" baseline="0" dirty="0" smtClean="0"/>
              <a:t>’</a:t>
            </a:r>
            <a:r>
              <a:rPr lang="ko-KR" altLang="en-US" baseline="0" dirty="0" smtClean="0"/>
              <a:t>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피카소가 그린 </a:t>
            </a:r>
            <a:r>
              <a:rPr lang="en-US" altLang="ko-KR" baseline="0" dirty="0" smtClean="0"/>
              <a:t>‘</a:t>
            </a:r>
            <a:r>
              <a:rPr lang="ko-KR" altLang="en-US" baseline="0" dirty="0" smtClean="0"/>
              <a:t>게르니카</a:t>
            </a:r>
            <a:r>
              <a:rPr lang="en-US" altLang="ko-KR" baseline="0" dirty="0" smtClean="0"/>
              <a:t>’ </a:t>
            </a:r>
            <a:r>
              <a:rPr lang="ko-KR" altLang="en-US" baseline="0" dirty="0" smtClean="0"/>
              <a:t>라는 작품에서</a:t>
            </a:r>
            <a:r>
              <a:rPr lang="en-US" altLang="ko-KR" baseline="0" dirty="0" smtClean="0"/>
              <a:t>, 1937</a:t>
            </a:r>
            <a:r>
              <a:rPr lang="ko-KR" altLang="en-US" baseline="0" dirty="0" smtClean="0"/>
              <a:t>년 전쟁으로 폐허가 된 도시에 대한 비통함을 흑백의 무채색으로 표현하였는데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이는 색체에는 감정이 있으므로 색채를 사용한다면 전쟁의 비통함을 표현할 수 없기 때문이라고 합니다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37818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아홉번째</a:t>
            </a:r>
            <a:r>
              <a:rPr lang="ko-KR" altLang="en-US" dirty="0" smtClean="0"/>
              <a:t> 색깔은 분홍색입니다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분홍은 긍정적인 감정을 가지고 있거나 스스로 행복해지려고 노력하는 사람이 좋아하는 색입니다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또한 여성성</a:t>
            </a:r>
            <a:r>
              <a:rPr lang="en-US" altLang="ko-KR" dirty="0" smtClean="0"/>
              <a:t>, </a:t>
            </a:r>
            <a:r>
              <a:rPr lang="ko-KR" altLang="en-US" dirty="0" smtClean="0"/>
              <a:t>소녀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사랑스럽다 등 주로 부드럽고 상냥한 이미지를 주는 색이고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희망과 기대</a:t>
            </a:r>
            <a:r>
              <a:rPr lang="en-US" altLang="ko-KR" dirty="0" smtClean="0"/>
              <a:t>, </a:t>
            </a:r>
            <a:r>
              <a:rPr lang="ko-KR" altLang="en-US" dirty="0" smtClean="0"/>
              <a:t>행복 같은 감정을 자주 표현하는 경우가 많습니다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그래서 보라색처럼 우울증 치유에 도움을 줄</a:t>
            </a:r>
            <a:r>
              <a:rPr lang="ko-KR" altLang="en-US" baseline="0" dirty="0" smtClean="0"/>
              <a:t>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다음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사람들의 심신이 피로할 때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사람들은 무의식적으로 보라색을 찾는다고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이에 보라는 치유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봉사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창조와 변화 등을 상징합니다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신비함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우아함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화려함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고독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추함 등 다양한 느낌을 전달하고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연애와 향수의 기분을 떠올리게 하기도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현실보다 이상적이고 예술적인 세계를 추구하는 성향을 갖고 있기도 하며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심리적으로 쇼크나 두려움을 해소하고 불안한 마음을 정화시켜 주는 역할을 하기 때문에 우울증 치료에 도움을 주기도 합니다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558283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 지금까지 기본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열가지의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색의 의미와 뜻을 알아보았습니다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지금부터는 이 색채에 따른 심리학이 우리 일상생활에서 어떻게 활용하고 있는 지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몇가지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예시를 알아보도록 하겠습니다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 째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컬러 다이어트 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식욕을 자극하는 붉은 색 계통의 색상을 피하고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식욕을 억제시키는 푸른 계통의 색을 이용하여 다이어트에 활용 할 수 있습니다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 latinLnBrk="1"/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두번째로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컬러링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북입니다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컬러링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북은 대표적인 색채 치료가 활용되는 부분 중 하나입니다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사람들은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책을 통해 정교하고 섬세한 밑그림에 다양한 색을 입혀 완성하는 것을 통해 집중하면서 색칠에만 몰두하게 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단순히 색을 입히는 것만으로도 스트레스 해소에 효과가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컬러링에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색칠하는 몰입이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가져다주는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안티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스트레스 효과로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현재 우리나라 사람들에게 열광적인 호응을 얻고 있습니다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 latinLnBrk="1"/>
            <a:r>
              <a:rPr lang="ko-KR" alt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세번째로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컬러 마케팅 입니다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기업은 강력한 색상을 통해 브랜드의 정체성을 강화시키고 인지도를 상승시킵니다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인포메이션 그래픽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information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US" altLang="ko-KR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graphics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줄임말로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그래픽을 기반으로 패턴과 경향을 파악하는 사람의 시각 시스템을 이용하여 정보를 더욱 쉽고 빠르게 전달하는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인포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그래픽은</a:t>
            </a:r>
            <a:r>
              <a:rPr lang="ko-KR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제품에 대해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쉽게 흥미를 유발할 수 있고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정보 습득 시간을 절감하며 기억 지속 시간을 연장시킨다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페이스북이나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트위터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등을 통해 빠른 확산이 가능합니다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ko-KR" altLang="en-US" dirty="0" smtClean="0"/>
              <a:t>이중 컬러 다이어트와 컬러 마케팅에 대해 자세히 알아보도록 하겠습니다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15807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화면에 치킨이 </a:t>
            </a:r>
            <a:r>
              <a:rPr lang="ko-KR" altLang="en-US" dirty="0" err="1" smtClean="0"/>
              <a:t>세그릇</a:t>
            </a:r>
            <a:r>
              <a:rPr lang="ko-KR" altLang="en-US" dirty="0" smtClean="0"/>
              <a:t> 담겨져 있습니다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여러분들은 이 세가지 치킨 중 어떤 치킨이 제일 맛있겠다고 생각하십니까</a:t>
            </a:r>
            <a:r>
              <a:rPr lang="en-US" altLang="ko-KR" dirty="0" smtClean="0"/>
              <a:t>? </a:t>
            </a:r>
            <a:r>
              <a:rPr lang="ko-KR" altLang="en-US" dirty="0" smtClean="0"/>
              <a:t>한가지 확신하는 건 </a:t>
            </a:r>
            <a:r>
              <a:rPr lang="ko-KR" altLang="en-US" dirty="0" err="1" smtClean="0"/>
              <a:t>세번째</a:t>
            </a:r>
            <a:r>
              <a:rPr lang="ko-KR" altLang="en-US" dirty="0" smtClean="0"/>
              <a:t> 그릇에 담겨져 있는 푸른색 치킨이 맛있다고 생각하는 사람들은 없다는 것입니다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이처럼 색은 우리 식욕을 억제시키기도 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또는 자극시키기도 합니다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붉은색 계통의 음식은 우리의 식욕을 돋구며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푸른색 계통의 음식은 식욕을 감퇴 시킵니다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예외로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보라색 음식은 음식을 상해 보이게 할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미국 시카고 </a:t>
            </a:r>
            <a:r>
              <a:rPr lang="ko-KR" altLang="en-US" baseline="0" dirty="0" err="1" smtClean="0"/>
              <a:t>대학읜</a:t>
            </a:r>
            <a:r>
              <a:rPr lang="ko-KR" altLang="en-US" baseline="0" dirty="0" smtClean="0"/>
              <a:t> 연구 결과에 따르면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식탁보의 색깔이 같은 경우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빨간색 접시에 담긴 스파게티를 먹은 사람은 흰색에 담긴 스파게티를 먹은 사람보다 식사량이 </a:t>
            </a:r>
            <a:r>
              <a:rPr lang="en-US" altLang="ko-KR" baseline="0" dirty="0" smtClean="0"/>
              <a:t>21%</a:t>
            </a:r>
            <a:r>
              <a:rPr lang="ko-KR" altLang="en-US" baseline="0" dirty="0" smtClean="0"/>
              <a:t>가량 더 많았습니다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반대로 접시의 색이 같은 경우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빨간색 식탁보에서 식사를 한 사람의 식사량이 흰색 식탁보에서 식사를 한 사람보다 </a:t>
            </a:r>
            <a:r>
              <a:rPr lang="en-US" altLang="ko-KR" baseline="0" dirty="0" smtClean="0"/>
              <a:t>10%</a:t>
            </a:r>
            <a:r>
              <a:rPr lang="ko-KR" altLang="en-US" baseline="0" dirty="0" smtClean="0"/>
              <a:t>가량 더 많았다고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노무라 </a:t>
            </a:r>
            <a:r>
              <a:rPr lang="ko-KR" altLang="en-US" baseline="0" dirty="0" err="1" smtClean="0"/>
              <a:t>준이치</a:t>
            </a:r>
            <a:r>
              <a:rPr lang="ko-KR" altLang="en-US" baseline="0" dirty="0" smtClean="0"/>
              <a:t> 박사의 </a:t>
            </a:r>
            <a:r>
              <a:rPr lang="en-US" altLang="ko-KR" baseline="0" dirty="0" smtClean="0"/>
              <a:t>‘</a:t>
            </a:r>
            <a:r>
              <a:rPr lang="ko-KR" altLang="en-US" baseline="0" dirty="0" smtClean="0"/>
              <a:t>식욕 </a:t>
            </a:r>
            <a:r>
              <a:rPr lang="ko-KR" altLang="en-US" baseline="0" dirty="0" err="1" smtClean="0"/>
              <a:t>스팩트럼</a:t>
            </a:r>
            <a:r>
              <a:rPr lang="en-US" altLang="ko-KR" baseline="0" dirty="0" smtClean="0"/>
              <a:t>’</a:t>
            </a:r>
            <a:r>
              <a:rPr lang="ko-KR" altLang="en-US" baseline="0" dirty="0" smtClean="0"/>
              <a:t>의 연구 결과에 의하면 </a:t>
            </a:r>
            <a:r>
              <a:rPr lang="ko-KR" altLang="en-US" baseline="0" dirty="0" err="1" smtClean="0"/>
              <a:t>황녹색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청색에서 보라색으로 이어지는 색상에서 사람들의 식욕 반응이 급격히 떨어진다고 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다이어트를 한다면 붉은색은 피하고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식탁 매트나 소품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그릇 등을 파란색으로 꾸미는 것이 식욕을 줄이는 데 도움을 줄 것입니다</a:t>
            </a:r>
            <a:r>
              <a:rPr lang="en-US" altLang="ko-KR" baseline="0" dirty="0" smtClean="0"/>
              <a:t>.	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93979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다음은 컬러 마케팅 입니다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컬러마케팅이란 복잡한 것을 싫어하고 이미지에 쉽게 반응하는 현대 소비자들에게 특정 컬러를 사용해서 브랜드의 정보와 이미지를 좀 더 쉽게 전달하는 것을 의미합니다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색상으로 소비자의 구매 욕구를 자극 시키는 마케팅 기법 중 하나로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기업들이 각 색깔의 의미와 이미지를 고려해 상품과 맞는 컬러를 정해 브랜드 이미지를 만들고 구매욕구를 증가시키는 방법입니다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마케팅에서는 오감이 아주 중요합니다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특히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사람들이 제품을 구입할 때 오감 중 시각이 </a:t>
            </a:r>
            <a:r>
              <a:rPr lang="en-US" altLang="ko-KR" baseline="0" dirty="0" smtClean="0"/>
              <a:t>87%</a:t>
            </a:r>
            <a:r>
              <a:rPr lang="ko-KR" altLang="en-US" baseline="0" dirty="0" smtClean="0"/>
              <a:t>로 많은 영향을 미칩니다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따라서 회사는 강력한 색상을 통해 브랜드 정체성을 강화하고 인지도를 높입니다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컬러마케팅의 대표적인 성공 사례로는 </a:t>
            </a:r>
            <a:r>
              <a:rPr lang="ko-KR" altLang="en-US" baseline="0" dirty="0" err="1" smtClean="0"/>
              <a:t>스타벅스를</a:t>
            </a:r>
            <a:r>
              <a:rPr lang="ko-KR" altLang="en-US" baseline="0" dirty="0" smtClean="0"/>
              <a:t> 예로 들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err="1" smtClean="0"/>
              <a:t>스타벅스</a:t>
            </a:r>
            <a:r>
              <a:rPr lang="ko-KR" altLang="en-US" baseline="0" dirty="0" smtClean="0"/>
              <a:t> 하면 무슨 색이 떠오르냐고 묻는 다면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대부분의 사람들은 초록색이라고 대답할 것입니다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휴식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차분함을 전달하는 초록색을 이용해서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황폐한 일상 생활 속에 있는 소비자들을 낭만과 경이로움을 주는 카페 안으로 끌어 들일 수 있는 분위기를 계획했고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친환경적 녹색 계열 인테리어와 로고를 적용하여 사람들이 안정과 포근함을 느끼게 할 수 있게 하였습니다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초기 커피의 색인 갈색 로고를 벗어나 초록마케팅으로 대 성공을 한 사례입니다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이 밖에도 사례는 아주 많이 존재합니다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예를 들어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대한항공의 경우 하늘색을 사용하여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색상 그대로 항공사와 연관시키고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항공기 동체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승무원 유니폼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시트 등 모두 하늘색을 사용하여 사람들이 항공권을 구매할 때 가장 먼저 떠올리는 항공사가 되도록 의도적으로 색상을 이용하였습니다</a:t>
            </a:r>
            <a:r>
              <a:rPr lang="en-US" altLang="ko-KR" baseline="0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53259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이제까지 일상생활에서 활용된 색채심리를 알아봤습니다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이번엔 실제 우리가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활용할 수 있는 간단한 색채심리에 대해 알아보겠습니다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남성 분들의 경우 분홍색 계열의 셔츠를 입게 되면 상대방에게 부드러운 카리스마를 줄 수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반대로 강렬한 이미지를 주려면 빨간색 계열의 옷을 입을 수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 latinLnBrk="1"/>
            <a:endParaRPr lang="en-US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여성 분들의 경우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adjfas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altLang="ko-K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endParaRPr lang="en-US" altLang="ko-K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학생들은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집중력에 좋은 파란색과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학식을 추구하는 느낌인 노란색을 활용하는 것이 좋습니다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공부방이나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침실을 파란색상이나 노란색상으로 바꾸거나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파란색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노란색의 필기구를 사용하는 것이 좋습니다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 latinLnBrk="1"/>
            <a:endParaRPr lang="en-US" altLang="ko-K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마음의 안정을 </a:t>
            </a:r>
            <a:r>
              <a:rPr lang="ko-KR" alt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필요로한다면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안정감에 좋은 주황색 계열의 옷을 입거나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인테리어 하는 것이 </a:t>
            </a:r>
            <a:r>
              <a:rPr lang="ko-KR" alt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좃흡니다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우울증을 갖고 있는 분들은 분홍색이나 보라색을 활용하는 것이 좋습니다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fontAlgn="base" latinLnBrk="1"/>
            <a:endParaRPr lang="en-US" altLang="ko-KR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latinLnBrk="1"/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밖에도 많은 예시가 있습니다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피로를 자주 느낄 때에는 푸른색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초록색색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계열의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옷을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입고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우울하거나 생활의 활력이 필요할 때에는 붉은색이나 오렌지 계열의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옷을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착용합니다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쇼핑충동이나 욕구절제가 필요할 때에는 회색이나 검은색 계열의 옷을 입어주는 것도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좋으며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상황에 따라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자신에게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필요한 색을 찾아 </a:t>
            </a:r>
            <a:r>
              <a:rPr lang="ko-KR" alt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코디하는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것이 좋습니다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4376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9059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자 처음으로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색채와 색채심리는 무엇일까요</a:t>
            </a:r>
            <a:r>
              <a:rPr lang="en-US" altLang="ko-KR" dirty="0" smtClean="0"/>
              <a:t>? </a:t>
            </a:r>
            <a:r>
              <a:rPr lang="ko-KR" altLang="en-US" dirty="0" smtClean="0"/>
              <a:t>인문학 적 색을 설명하기 전에 색의 물리적 개념을 설명하겠습니다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인간이 물체의 색을 인식하기 위해 필요한 조건은 빛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물체</a:t>
            </a:r>
            <a:r>
              <a:rPr lang="en-US" altLang="ko-KR" dirty="0" smtClean="0"/>
              <a:t>(</a:t>
            </a:r>
            <a:r>
              <a:rPr lang="ko-KR" altLang="en-US" dirty="0" smtClean="0"/>
              <a:t>대상물</a:t>
            </a:r>
            <a:r>
              <a:rPr lang="en-US" altLang="ko-KR" dirty="0" smtClean="0"/>
              <a:t>), </a:t>
            </a:r>
            <a:r>
              <a:rPr lang="ko-KR" altLang="en-US" dirty="0" smtClean="0"/>
              <a:t>감각</a:t>
            </a:r>
            <a:r>
              <a:rPr lang="en-US" altLang="ko-KR" dirty="0" smtClean="0"/>
              <a:t>(</a:t>
            </a:r>
            <a:r>
              <a:rPr lang="ko-KR" altLang="en-US" dirty="0" smtClean="0"/>
              <a:t>눈</a:t>
            </a:r>
            <a:r>
              <a:rPr lang="en-US" altLang="ko-KR" dirty="0" smtClean="0"/>
              <a:t>), </a:t>
            </a:r>
            <a:r>
              <a:rPr lang="ko-KR" altLang="en-US" dirty="0" smtClean="0"/>
              <a:t>그리고 뇌의 작용입니다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태양이 비춘 빛이 물체에 닿으면 빛은 화학적 성질에 따라 흡수되거나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투과되거나 반사됩니다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이러한 빛은 질적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양적으로 변화하게 되는데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물체로부터 반사된 빛은 눈의 망막에 있는 추상체를 자극하게 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이때 추상체가 각각 다른 </a:t>
            </a:r>
            <a:r>
              <a:rPr lang="ko-KR" altLang="en-US" baseline="0" dirty="0" err="1" smtClean="0"/>
              <a:t>파장역의</a:t>
            </a:r>
            <a:r>
              <a:rPr lang="ko-KR" altLang="en-US" baseline="0" dirty="0" smtClean="0"/>
              <a:t> 빛에 대해 선택적으로 반응하여 색 감각을 일으키게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색의 자극은 체내에서 감지할 수 있는 전기적인 신호로 변환되고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 정보가 대뇌로 전달되어 비로소 물체의 색으로 인식하게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여기까지가 물리적인 색의 정의였고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이번엔 다른 시각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인문학적으로 색에 대해 알아보겠습니다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발표 처음부터 계속 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색 색을 많이 언급했는데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색이라는 단어는 아시다시피 한자어입니다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옥편에서 색을 찾아보면 빛 색 이라고 찾을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색은 빛 자체를 의미합니다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이러한 색을 한자어로 구체적으로 분해해서 살펴보면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한자 사람 인과 마디 절 이 함께 구성되어 있는 것을 알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사람 이라는 단어와 사람의 구석구석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 마디마디가 함께 이루어진 단어라고 볼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다시 한번 색을 정의 하면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색은 사람과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사람의 얼굴 표정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마음의 상태를 표현한다 할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빛 그 자체이기도 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사람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그리고 그 사람의 상태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표정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마음을 포괄적으로 나타내는 단어라 할 수 있습니다</a:t>
            </a:r>
            <a:r>
              <a:rPr lang="en-US" altLang="ko-KR" baseline="0" dirty="0" smtClean="0"/>
              <a:t>.</a:t>
            </a:r>
            <a:endParaRPr lang="ko-KR" altLang="en-US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59659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이러한 색은 사람에게도 많은 영향을 끼칩니다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색채심리학이란 색채와 관련된 인간의 행동을 연구하는 심리학입니다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색각의</a:t>
            </a:r>
            <a:r>
              <a:rPr lang="ko-KR" altLang="en-US" dirty="0" smtClean="0"/>
              <a:t> 문제에서 색채의 인상과 </a:t>
            </a:r>
            <a:r>
              <a:rPr lang="ko-KR" altLang="en-US" dirty="0" err="1" smtClean="0"/>
              <a:t>조화감</a:t>
            </a:r>
            <a:r>
              <a:rPr lang="ko-KR" altLang="en-US" dirty="0" smtClean="0"/>
              <a:t> 등에 이르는 여러 문제를 다루고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디자인</a:t>
            </a:r>
            <a:r>
              <a:rPr lang="en-US" altLang="ko-KR" dirty="0" smtClean="0"/>
              <a:t>, </a:t>
            </a:r>
            <a:r>
              <a:rPr lang="ko-KR" altLang="en-US" dirty="0" smtClean="0"/>
              <a:t>건축 등에도 많은 관계를 지니고 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863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자 그렇다면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 색과 사람의 심리는 어떤 연관성을 가질까요</a:t>
            </a:r>
            <a:r>
              <a:rPr lang="en-US" altLang="ko-KR" dirty="0" smtClean="0"/>
              <a:t>? </a:t>
            </a:r>
            <a:r>
              <a:rPr lang="ko-KR" altLang="en-US" dirty="0" smtClean="0"/>
              <a:t>위에 그림에서 한 여자가 숲에</a:t>
            </a:r>
            <a:r>
              <a:rPr lang="ko-KR" altLang="en-US" baseline="0" dirty="0" smtClean="0"/>
              <a:t> 설치된 </a:t>
            </a:r>
            <a:r>
              <a:rPr lang="ko-KR" altLang="en-US" baseline="0" dirty="0" err="1" smtClean="0"/>
              <a:t>해먹</a:t>
            </a:r>
            <a:r>
              <a:rPr lang="ko-KR" altLang="en-US" baseline="0" dirty="0" smtClean="0"/>
              <a:t> 침대에 누워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 사진의 반을 나눠 왼쪽 부분을 </a:t>
            </a:r>
            <a:r>
              <a:rPr lang="ko-KR" altLang="en-US" baseline="0" dirty="0" err="1" smtClean="0"/>
              <a:t>흑백색으로</a:t>
            </a:r>
            <a:r>
              <a:rPr lang="ko-KR" altLang="en-US" baseline="0" dirty="0" smtClean="0"/>
              <a:t> 바꿔봤는데요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원본인 오른쪽 부분에서는 숲이 갖고 있는 울창함과 생생함을 보여주는 반면에 반대편 사진에서는 무언가 어둡고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생기를 찾아 볼 수 없는 사진입니다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이처럼 색은 각각의 색이 갖고 있는 고유성을 통해 사람의 감정과 심리변화에 많은 영향을 미칠 수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이를 가지고 </a:t>
            </a:r>
            <a:r>
              <a:rPr lang="en-US" altLang="ko-KR" baseline="0" dirty="0" smtClean="0"/>
              <a:t>EBS</a:t>
            </a:r>
            <a:r>
              <a:rPr lang="ko-KR" altLang="en-US" baseline="0" dirty="0" smtClean="0"/>
              <a:t>에서 직접 실험을 진행한 동영상이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보시고 나머지 발표 잇도록 하겠습니다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8241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동영상에서 보셨듯이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빨간색의 방에서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분을 재는 실험의 경우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실험 참가자들은 평균 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16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 정도를 앉아 있다가 방을 나옵니다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정신없다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어지럽다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답답하다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빨리 나오고 싶다 등 다소 부정적인 심리 변화를 느끼게 되었습니다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반대로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동일한 조건에서 파란색 방에서 시간을 재는 실험의 경우에는 평균 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24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 정도를 방에 머물면서 부드럽다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차분해진다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느긋하다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편안하다 등 긍정적인 심리변화를 느끼는 결과를 알 수 있습니다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이처럼 색상은 각각이 갖고 있는 고유의 색깔로 사람들에게 다른 이미지와 감정을 느끼게 할 수 있습니다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5925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이제 간단한 심리테스트로 색채심리학을 경험해보는 시간을 갖도록 하겠습니다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여러분들이 현재 끌리는 색상은 무엇입니까</a:t>
            </a:r>
            <a:r>
              <a:rPr lang="en-US" altLang="ko-KR" dirty="0" smtClean="0"/>
              <a:t>?</a:t>
            </a:r>
            <a:r>
              <a:rPr lang="en-US" altLang="ko-KR" baseline="0" dirty="0" smtClean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53039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aseline="0" dirty="0" smtClean="0"/>
              <a:t>지금 앞에 프레젠테이션에서 보이는 </a:t>
            </a:r>
            <a:r>
              <a:rPr lang="en-US" altLang="ko-KR" baseline="0" dirty="0" smtClean="0"/>
              <a:t>8</a:t>
            </a:r>
            <a:r>
              <a:rPr lang="ko-KR" altLang="en-US" baseline="0" dirty="0" smtClean="0"/>
              <a:t>가지 색상 중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본인이 현재 가장 끌리는 색깔을 순서대로 세 가지 선택하시면 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여기서 가장 주의해야 하는 것은 본인이 평소 가장 좋아하는 색 즉</a:t>
            </a:r>
            <a:r>
              <a:rPr lang="en-US" altLang="ko-KR" baseline="0" dirty="0" smtClean="0"/>
              <a:t>, favorite color</a:t>
            </a:r>
            <a:r>
              <a:rPr lang="ko-KR" altLang="en-US" baseline="0" dirty="0" smtClean="0"/>
              <a:t>가 아닌 현재 본인이 가장 끌리는 색상을 선택해야 합니다</a:t>
            </a:r>
            <a:r>
              <a:rPr lang="en-US" altLang="ko-KR" baseline="0" dirty="0" smtClean="0"/>
              <a:t>. 3</a:t>
            </a:r>
            <a:r>
              <a:rPr lang="ko-KR" altLang="en-US" baseline="0" dirty="0" smtClean="0"/>
              <a:t>가지 색깔을 선택할 때에는 너무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깊게 생각하지 마시고 고민 없이 순간적으로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본능적으로 선택해주시기 바랍니다</a:t>
            </a:r>
            <a:r>
              <a:rPr lang="en-US" altLang="ko-KR" baseline="0" dirty="0" smtClean="0"/>
              <a:t>.</a:t>
            </a:r>
            <a:r>
              <a:rPr lang="ko-KR" altLang="en-US" baseline="0" dirty="0" smtClean="0"/>
              <a:t>선택한 색상의 순서가 헷갈릴 수 있으니 갖고 계신 필기구와 종이 등에 적으시는 것을 추천합니다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자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그럼 </a:t>
            </a:r>
            <a:r>
              <a:rPr lang="en-US" altLang="ko-KR" baseline="0" dirty="0" smtClean="0"/>
              <a:t>8</a:t>
            </a:r>
            <a:r>
              <a:rPr lang="ko-KR" altLang="en-US" baseline="0" dirty="0" smtClean="0"/>
              <a:t>가지 색깔 중 지금 이 순간 가장 끌리는 색을 </a:t>
            </a:r>
            <a:r>
              <a:rPr lang="en-US" altLang="ko-KR" baseline="0" dirty="0" smtClean="0"/>
              <a:t>3</a:t>
            </a:r>
            <a:r>
              <a:rPr lang="ko-KR" altLang="en-US" baseline="0" dirty="0" smtClean="0"/>
              <a:t>가지만 순서대로 골라 주세요</a:t>
            </a:r>
            <a:r>
              <a:rPr lang="en-US" altLang="ko-KR" baseline="0" dirty="0" smtClean="0"/>
              <a:t>………………………… </a:t>
            </a:r>
            <a:r>
              <a:rPr lang="ko-KR" altLang="en-US" baseline="0" dirty="0" smtClean="0"/>
              <a:t>다 고르셨나요</a:t>
            </a:r>
            <a:r>
              <a:rPr lang="en-US" altLang="ko-KR" baseline="0" dirty="0" smtClean="0"/>
              <a:t>? </a:t>
            </a:r>
            <a:r>
              <a:rPr lang="ko-KR" altLang="en-US" baseline="0" dirty="0" smtClean="0"/>
              <a:t>그럼 결과를 보도록 하겠습니다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5067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이 심리테스트는 영국의 </a:t>
            </a:r>
            <a:r>
              <a:rPr lang="en-US" altLang="ko-KR" dirty="0" smtClean="0"/>
              <a:t>Living</a:t>
            </a:r>
            <a:r>
              <a:rPr lang="en-US" altLang="ko-KR" baseline="0" dirty="0" smtClean="0"/>
              <a:t> Color Center</a:t>
            </a:r>
            <a:r>
              <a:rPr lang="ko-KR" altLang="en-US" dirty="0" smtClean="0"/>
              <a:t>의</a:t>
            </a:r>
            <a:r>
              <a:rPr lang="ko-KR" altLang="en-US" baseline="0" dirty="0" smtClean="0"/>
              <a:t> 관리자</a:t>
            </a:r>
            <a:r>
              <a:rPr lang="ko-KR" altLang="en-US" dirty="0" smtClean="0"/>
              <a:t>인 </a:t>
            </a:r>
            <a:r>
              <a:rPr lang="ko-KR" altLang="en-US" dirty="0" err="1" smtClean="0"/>
              <a:t>하워드와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도로시</a:t>
            </a:r>
            <a:r>
              <a:rPr lang="ko-KR" altLang="en-US" dirty="0" smtClean="0"/>
              <a:t> 선이 개발한 </a:t>
            </a:r>
            <a:r>
              <a:rPr lang="en-US" altLang="ko-KR" dirty="0" smtClean="0"/>
              <a:t>Color</a:t>
            </a:r>
            <a:r>
              <a:rPr lang="en-US" altLang="ko-KR" baseline="0" dirty="0" smtClean="0"/>
              <a:t> Reflection Reading, CRR </a:t>
            </a:r>
            <a:r>
              <a:rPr lang="ko-KR" altLang="en-US" baseline="0" dirty="0" smtClean="0"/>
              <a:t>테스트 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이 테스트는 </a:t>
            </a:r>
            <a:r>
              <a:rPr lang="ko-KR" altLang="en-US" dirty="0" smtClean="0"/>
              <a:t>본인이 선택한 세가지 색깔을 통해 현재 자기 자신의 심리상태를 알 수 있는</a:t>
            </a:r>
          </a:p>
          <a:p>
            <a:r>
              <a:rPr lang="ko-KR" altLang="en-US" baseline="0" dirty="0" smtClean="0"/>
              <a:t>심리테스트로서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세가지 색상의 순서에 따라 의미를 해석 할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이 테스트는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선택한 색상과 순서에 따라 결과를 알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첫 번째로 선택한 색상은 개인의 본질을 나타내며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자신이 진짜 어떤 사람인지 말해줍니다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솔직한 자기 자신의 표현이며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기본 성격과 상황에 따른 반응양식을 확인하실 수 있습니다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두 번째로 고르신 색은 육체적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정신적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정서적인 면에서 본인이 처해져 있는 현재를 말해줍니다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무의식의 욕구를 반영하고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지금 내게 즉시 필요한 색이기에 해결해야 할 문제를 나타내기도 합니다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세 번째로 고르신 색상은 자신의 내면적 비전이 반영되어 있습니다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그리고 목표와 목표 달성을 위해 어떤 행동이 필요한지 알려줍니다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그럼 색상에 따른 의미를 알아보도록 하겠습니다</a:t>
            </a:r>
            <a:r>
              <a:rPr lang="en-US" altLang="ko-KR" baseline="0" dirty="0" smtClean="0"/>
              <a:t>. 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곧 발표할 테스트 결과가 선택한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순서대로 결과를 정리한 것이 아닌 색상 별로 의미를 정리하였기 때문에 헷갈리지 마시고 본인이 선택한 색상의 순서를 정확히 확인하시기 바랍니다</a:t>
            </a:r>
            <a:r>
              <a:rPr lang="en-US" altLang="ko-KR" baseline="0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5877B8-7EBD-48CF-9842-DADD988C8F9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802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5549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8100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8472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672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494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0964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5902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331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8586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74402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995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AC61B5-8B94-426B-B14E-7CC38E9546D7}" type="datetimeFigureOut">
              <a:rPr lang="ko-KR" altLang="en-US" smtClean="0"/>
              <a:t>2016-11-22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D61AE-4D76-49BC-8500-CB9DD2CBAF9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4029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jpeg"/><Relationship Id="rId3" Type="http://schemas.openxmlformats.org/officeDocument/2006/relationships/image" Target="../media/image29.jpeg"/><Relationship Id="rId7" Type="http://schemas.openxmlformats.org/officeDocument/2006/relationships/image" Target="../media/image3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realmeter.net/2015/10/%EC%8A%A4%ED%83%80%EB%B2%85%EC%8A%A4-1%EC%9C%84-40%EB%8C%80%EB%8A%94-%EC%9D%B4%EB%94%94%EC%95%BC/" TargetMode="External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6.jpeg"/><Relationship Id="rId4" Type="http://schemas.openxmlformats.org/officeDocument/2006/relationships/image" Target="../media/image3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jpg"/><Relationship Id="rId4" Type="http://schemas.openxmlformats.org/officeDocument/2006/relationships/image" Target="../media/image38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dietwin.tistory.com/37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twitter.com/ulsannuri/status/734598459735613444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youtube.com/watch?v=i3YcnYf2Vms&amp;list=PLY1NGTjkHgsrq50HJKqEHXf27MzJvDXDr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sightofgscaltex.com/?p=81357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"/>
          <a:stretch/>
        </p:blipFill>
        <p:spPr>
          <a:xfrm>
            <a:off x="0" y="1021576"/>
            <a:ext cx="12192000" cy="48148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5160" y="2649693"/>
            <a:ext cx="595884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색에 따른 심리의 변화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33160" y="5836425"/>
            <a:ext cx="59588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n>
                  <a:solidFill>
                    <a:schemeClr val="bg2">
                      <a:lumMod val="50000"/>
                      <a:alpha val="5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생활제품디자인학과 박은수</a:t>
            </a:r>
            <a:endParaRPr lang="en-US" altLang="ko-KR" dirty="0">
              <a:ln>
                <a:solidFill>
                  <a:schemeClr val="bg2">
                    <a:lumMod val="50000"/>
                    <a:alpha val="5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dirty="0" err="1">
                <a:ln>
                  <a:solidFill>
                    <a:schemeClr val="bg2">
                      <a:lumMod val="50000"/>
                      <a:alpha val="5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띠리링띠리링과</a:t>
            </a:r>
            <a:r>
              <a:rPr lang="ko-KR" altLang="en-US" dirty="0">
                <a:ln>
                  <a:solidFill>
                    <a:schemeClr val="bg2">
                      <a:lumMod val="50000"/>
                      <a:alpha val="5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김상민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29000"/>
            <a:ext cx="4475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sz="36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색채심리학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/>
          <a:srcRect l="55126" t="26078" r="23437" b="19021"/>
          <a:stretch/>
        </p:blipFill>
        <p:spPr>
          <a:xfrm rot="5400000">
            <a:off x="7183862" y="828289"/>
            <a:ext cx="4814850" cy="520142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990574" y="3678621"/>
            <a:ext cx="5201426" cy="2157804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26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636062" y="299602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rgbClr val="7D7264">
                      <a:alpha val="50000"/>
                    </a:srgb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색상에 따른 해석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168157"/>
            <a:ext cx="5811520" cy="85561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55000" b="1" dirty="0">
                <a:ln w="66675">
                  <a:noFill/>
                </a:ln>
                <a:blipFill>
                  <a:blip r:embed="rId3"/>
                  <a:stretch>
                    <a:fillRect/>
                  </a:stretch>
                </a:blipFill>
                <a:latin typeface="Adobe Caslon Pro" panose="0205050205050A020403" pitchFamily="18" charset="0"/>
                <a:ea typeface="Adobe Heiti Std R" panose="020B0400000000000000" pitchFamily="34" charset="-128"/>
              </a:rPr>
              <a:t>R</a:t>
            </a:r>
            <a:endParaRPr lang="ko-KR" altLang="en-US" sz="55000" b="1" dirty="0">
              <a:ln w="66675">
                <a:noFill/>
              </a:ln>
              <a:blipFill>
                <a:blip r:embed="rId3"/>
                <a:stretch>
                  <a:fillRect/>
                </a:stretch>
              </a:blipFill>
              <a:latin typeface="Adobe Caslon Pro" panose="0205050205050A020403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1738" y="306308"/>
            <a:ext cx="105104" cy="578069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5381958" y="1231952"/>
            <a:ext cx="1014182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리더십이 강하며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사교적이며 지도력이 있다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경쟁심이 강하고 정열적이다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목표 달성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성공이라는 말을 자주 언급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</a:p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계획이나 전략보다 결단력을 믿고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목표를 향해 행동한다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끊임없이 에너지가 솟구치는 당신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논리와 감정의 조화를 위해 노력하자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803108" y="820582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첫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381958" y="3398386"/>
            <a:ext cx="101523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나를 자극하고 </a:t>
            </a:r>
            <a:r>
              <a:rPr lang="ko-KR" altLang="en-US" dirty="0" err="1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분발시켜야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할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몸이 지치지 않도록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신체적 힘을 기르고 에너지를 적절히 조절하며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인내심을 가지려 노력하자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03108" y="2978574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두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803108" y="4428680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세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381958" y="4883976"/>
            <a:ext cx="101523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일에 대한 행동을 미루지 말고 현실에 집중해 기회를 잡자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에너지가 고갈되어 재충전의 필요성을 알리는 것일 수도 있는데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이때 파란색은 에너지 보충을 도울 수 있다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713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636062" y="299602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rgbClr val="7D7264">
                      <a:alpha val="50000"/>
                    </a:srgb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색상에 따른 해석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219703" y="1114096"/>
            <a:ext cx="5401303" cy="855618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54000" b="1" dirty="0">
                <a:ln w="66675">
                  <a:noFill/>
                </a:ln>
                <a:blipFill>
                  <a:blip r:embed="rId3"/>
                  <a:stretch>
                    <a:fillRect/>
                  </a:stretch>
                </a:blipFill>
                <a:latin typeface="Adobe Caslon Pro" panose="0205050205050A020403" pitchFamily="18" charset="0"/>
              </a:rPr>
              <a:t>O</a:t>
            </a:r>
            <a:endParaRPr lang="ko-KR" altLang="en-US" sz="54000" b="1" dirty="0">
              <a:ln w="66675">
                <a:noFill/>
              </a:ln>
              <a:blipFill>
                <a:blip r:embed="rId3"/>
                <a:stretch>
                  <a:fillRect/>
                </a:stretch>
              </a:blipFill>
              <a:latin typeface="Adobe Caslon Pro" panose="0205050205050A020403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1738" y="306308"/>
            <a:ext cx="105104" cy="57806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465379" y="971152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첫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65379" y="2933245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두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096000" y="1332233"/>
            <a:ext cx="949648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경쾌하고 낙천적인 성격으로 활기차고 행복한 기질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인생을 즐기면서 어느 곳이든지 능동적으로 참여함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지나친 활동은 피로를 부를 수 있다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균형 있게 일의 순위를 정하고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전체적인 상황을 살펴보려고 노력하자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125097" y="3272372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내적으로 균형을 찾기 위해 노력할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강압적 태도가 자주 보일 수 있으니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느긋하고 편안하게 나에게 시간을 주자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560633" y="4472701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세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096000" y="4935512"/>
            <a:ext cx="101523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순간적 충동을 자제하고 신중하게 건설적으로 행동하자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내적 위축으로 인한 선택이라면 용감한 행동력과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인생을 즐기려는 의지를 찾아야 한다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9013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636062" y="299602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rgbClr val="7D7264">
                      <a:alpha val="50000"/>
                    </a:srgb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색상에 따른 해석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94290" y="1197736"/>
            <a:ext cx="5401303" cy="8402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54000" b="1" dirty="0">
                <a:ln w="66675">
                  <a:noFill/>
                </a:ln>
                <a:blipFill>
                  <a:blip r:embed="rId3"/>
                  <a:stretch>
                    <a:fillRect/>
                  </a:stretch>
                </a:blipFill>
                <a:latin typeface="Adobe Caslon Pro" panose="0205050205050A020403" pitchFamily="18" charset="0"/>
              </a:rPr>
              <a:t>Y</a:t>
            </a:r>
            <a:endParaRPr lang="ko-KR" altLang="en-US" sz="54000" b="1" dirty="0">
              <a:ln w="66675">
                <a:noFill/>
              </a:ln>
              <a:blipFill>
                <a:blip r:embed="rId3"/>
                <a:stretch>
                  <a:fillRect/>
                </a:stretch>
              </a:blipFill>
              <a:latin typeface="Adobe Caslon Pro" panose="0205050205050A020403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1738" y="306308"/>
            <a:ext cx="105104" cy="57806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302341" y="1072612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첫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02341" y="3056839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두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096313" y="3410782"/>
            <a:ext cx="10152331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현재에 맞는 에너지를 표현할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너무 앞선 아이디어는 불만족 상태를 야기할 수 있으니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현실을 인지하자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sz="2000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096313" y="1454869"/>
            <a:ext cx="9496485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이성적이고 논리적이며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지적이고 분석적이다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지배하기보다 우월하기 위해 노력하며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관심 있는 분야에서 전문성을 자랑한다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말솜씨가 뛰어나 말이나 숫자 관련 일에 참여하며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책임감과 권위를 필요로 하는 곳에 어울린다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sz="20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81958" y="4402999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세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096313" y="4812697"/>
            <a:ext cx="631636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자신의 선택에 대해 긍정적이고 개방적으로 행동하자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휴식의 필요성에 의해 선택될 수 있다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또한 나의 지식을 유익하게 전달하고자 하는 욕구일 때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타고난 직감과 지혜를 활용하면 노력이 빛을 발할 것이다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06224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636062" y="299602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rgbClr val="7D7264">
                      <a:alpha val="50000"/>
                    </a:srgb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색상에 따른 해석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573" y="1197293"/>
            <a:ext cx="5401303" cy="8402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54000" b="1" dirty="0">
                <a:ln w="66675">
                  <a:noFill/>
                </a:ln>
                <a:blipFill>
                  <a:blip r:embed="rId3"/>
                  <a:stretch>
                    <a:fillRect/>
                  </a:stretch>
                </a:blipFill>
                <a:latin typeface="Adobe Caslon Pro" panose="0205050205050A020403" pitchFamily="18" charset="0"/>
              </a:rPr>
              <a:t>G</a:t>
            </a:r>
            <a:endParaRPr lang="ko-KR" altLang="en-US" sz="54000" b="1" dirty="0">
              <a:ln w="66675">
                <a:noFill/>
              </a:ln>
              <a:blipFill>
                <a:blip r:embed="rId3"/>
                <a:stretch>
                  <a:fillRect/>
                </a:stretch>
              </a:blipFill>
              <a:latin typeface="Adobe Caslon Pro" panose="0205050205050A020403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1738" y="306308"/>
            <a:ext cx="105104" cy="57806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302340" y="881706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첫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02340" y="3059842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두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812534" y="3495410"/>
            <a:ext cx="101523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현재에 맞는 에너지를 표현할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너무 앞선 아이디어는 불만족 상태를 야기할 수 있으니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현실을 인지하자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812534" y="1286349"/>
            <a:ext cx="9496485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언제나 균형을 추구해서 신중하다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자발적으로 나서지 않는다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능률적이고 성실하며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깔끔하고 단정하다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자연에 탄복하며 탁 트인 공간과 자연에 매력을 느낀다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지나친 조심성을 가진 당신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변화의 필요성에 대해 생각해보자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sz="2000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02340" y="4654712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세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812533" y="5083015"/>
            <a:ext cx="101523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 err="1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사람들과의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의미 있는 관계 형성을 통해 나의 가치를 찾아보자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인생을 즐거움을 찾고 새로운 시각으로 바라보는 계기를 통해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상실과 무기력에서 벗어날 수 있다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36406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636062" y="299602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rgbClr val="7D7264">
                      <a:alpha val="50000"/>
                    </a:srgb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색상에 따른 해석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6538" y="1190552"/>
            <a:ext cx="5401303" cy="8402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54000" b="1" dirty="0">
                <a:ln w="66675">
                  <a:noFill/>
                </a:ln>
                <a:blipFill>
                  <a:blip r:embed="rId3"/>
                  <a:stretch>
                    <a:fillRect/>
                  </a:stretch>
                </a:blipFill>
                <a:latin typeface="Adobe Caslon Pro" panose="0205050205050A020403" pitchFamily="18" charset="0"/>
              </a:rPr>
              <a:t>B</a:t>
            </a:r>
            <a:endParaRPr lang="ko-KR" altLang="en-US" sz="54000" b="1" dirty="0">
              <a:ln w="66675">
                <a:noFill/>
              </a:ln>
              <a:blipFill>
                <a:blip r:embed="rId3"/>
                <a:stretch>
                  <a:fillRect/>
                </a:stretch>
              </a:blipFill>
              <a:latin typeface="Adobe Caslon Pro" panose="0205050205050A020403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1738" y="306308"/>
            <a:ext cx="105104" cy="57806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302340" y="881706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첫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02340" y="3072724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두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812533" y="3441680"/>
            <a:ext cx="101523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사람들과 조금 거리를 두어야 할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당신의 에너지에 이끌린 사람들의 요구로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자신만의 공간을 침범 당한 지금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심신의 정화가 필요하다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812534" y="1190552"/>
            <a:ext cx="949648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침착하고 차분한 모습으로 어려운 일도 수월하게 처리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상황에 따라 참신한 상상력을 발휘한다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빠른 결단과 행동과 편안한 대화 방식은 인기 요인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뛰어난 통찰력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자신의 목적이나 방향의식을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다른 사람에게 쉽게 반영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너무 영적인 면에 치중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X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현실성 있는 아이디어를 창출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5302340" y="4534288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세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812533" y="5005423"/>
            <a:ext cx="101523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변화와 도전을 통해 인생의 성장을 도모하자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인생의 시련과 장애물을 반기고 도전 정신으로 </a:t>
            </a:r>
            <a:r>
              <a:rPr lang="ko-KR" altLang="en-US" dirty="0" err="1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이겨나가면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활력과 강인함으로 보상된다</a:t>
            </a:r>
          </a:p>
          <a:p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6356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636062" y="299602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rgbClr val="7D7264">
                      <a:alpha val="50000"/>
                    </a:srgb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색상에 따른 해석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573" y="1197293"/>
            <a:ext cx="5401303" cy="8402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54000" b="1" dirty="0">
                <a:ln w="66675">
                  <a:noFill/>
                </a:ln>
                <a:blipFill>
                  <a:blip r:embed="rId3"/>
                  <a:stretch>
                    <a:fillRect/>
                  </a:stretch>
                </a:blipFill>
                <a:latin typeface="Adobe Caslon Pro" panose="0205050205050A020403" pitchFamily="18" charset="0"/>
              </a:rPr>
              <a:t>N</a:t>
            </a:r>
            <a:endParaRPr lang="ko-KR" altLang="en-US" sz="54000" b="1" dirty="0">
              <a:ln w="66675">
                <a:noFill/>
              </a:ln>
              <a:blipFill>
                <a:blip r:embed="rId3"/>
                <a:stretch>
                  <a:fillRect/>
                </a:stretch>
              </a:blipFill>
              <a:latin typeface="Adobe Caslon Pro" panose="0205050205050A020403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1738" y="306308"/>
            <a:ext cx="105104" cy="57806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335499" y="843350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첫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35499" y="2572252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두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812532" y="2964231"/>
            <a:ext cx="1015233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침묵을 깨야 할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고요함과 평화로운 외면은 강점이기도 하지만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지나치면 우울과 의기소침에 빠질 수 있으니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자기 표현력과 말하는 습관이 필요하다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812534" y="1190552"/>
            <a:ext cx="949648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부드럽고 온화하며 쉽게 흥분하지 않는 성격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소극적인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정신적인 면을 중요시해 진실함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믿음직하고 충실하다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안정된 에너지를 발산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편안함 제공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자신에 대한 지나친 몰입을 주의하라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35499" y="4340578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세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812534" y="4529207"/>
            <a:ext cx="101523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812533" y="4713873"/>
            <a:ext cx="1015233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삶의 순리를 깨닫고 매일 매일의 현실에 평범함을 중요시하자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생각이나 명상만이 전부가 아닌 일상 속에서 순조롭게 적응하는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융통성을 발휘해야 진정한 자유를 찾을 수 있다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8976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636062" y="299602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rgbClr val="7D7264">
                      <a:alpha val="50000"/>
                    </a:srgb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색상에 따른 해석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93987" y="1276793"/>
            <a:ext cx="5401303" cy="8402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54000" b="1" dirty="0">
                <a:ln w="66675">
                  <a:noFill/>
                </a:ln>
                <a:blipFill>
                  <a:blip r:embed="rId3"/>
                  <a:stretch>
                    <a:fillRect/>
                  </a:stretch>
                </a:blipFill>
                <a:latin typeface="Adobe Caslon Pro" panose="0205050205050A020403" pitchFamily="18" charset="0"/>
              </a:rPr>
              <a:t>P</a:t>
            </a:r>
            <a:endParaRPr lang="ko-KR" altLang="en-US" sz="54000" b="1" dirty="0">
              <a:ln w="66675">
                <a:noFill/>
              </a:ln>
              <a:blipFill>
                <a:blip r:embed="rId3"/>
                <a:stretch>
                  <a:fillRect/>
                </a:stretch>
              </a:blipFill>
              <a:latin typeface="Adobe Caslon Pro" panose="0205050205050A020403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1738" y="306308"/>
            <a:ext cx="105104" cy="578069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381958" y="611129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첫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81958" y="2582880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두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812533" y="3007973"/>
            <a:ext cx="101523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나를 먼저 사랑해야 할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타인에 대한 일방적인 지원과 협조는 나의 욕구에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대한 가치를 잊게 만들 수 있으니 의무적 보답은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자제하자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812534" y="1003545"/>
            <a:ext cx="949648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친절하고 사려 깊은 사람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타인에게 사랑과 연민을 보낼 줄 아는 세상의 소금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인생에 대한 성숙한 이해심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타인과의 협응력이 뛰어나 상담이나 간호사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사회사업가 같이 타인을 보살피는</a:t>
            </a:r>
          </a:p>
          <a:p>
            <a:pPr marL="285750" indent="-285750">
              <a:buFontTx/>
              <a:buChar char="-"/>
            </a:pP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81958" y="4338598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세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812533" y="4798278"/>
            <a:ext cx="1015233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이미 목표를 향해 노력 중이거나 어느 정도 수준에 도달한 상태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이럴 때일수록 자만과 우월함에 사로잡히지 않도록 조심해야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r>
              <a:rPr lang="ko-KR" altLang="en-US" dirty="0" err="1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사람들과의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관계에 문제가 생기지 않는다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4163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-1636062" y="299602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ln>
                  <a:solidFill>
                    <a:srgbClr val="7D7264">
                      <a:alpha val="50000"/>
                    </a:srgb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색상에 따른 해석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573" y="1197293"/>
            <a:ext cx="5401303" cy="840230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54000" b="1" dirty="0">
                <a:ln w="66675">
                  <a:noFill/>
                </a:ln>
                <a:blipFill>
                  <a:blip r:embed="rId3"/>
                  <a:stretch>
                    <a:fillRect/>
                  </a:stretch>
                </a:blipFill>
                <a:latin typeface="Adobe Caslon Pro" panose="0205050205050A020403" pitchFamily="18" charset="0"/>
              </a:rPr>
              <a:t>V</a:t>
            </a:r>
            <a:endParaRPr lang="ko-KR" altLang="en-US" sz="54000" b="1" dirty="0">
              <a:ln w="66675">
                <a:noFill/>
              </a:ln>
              <a:blipFill>
                <a:blip r:embed="rId3"/>
                <a:stretch>
                  <a:fillRect/>
                </a:stretch>
              </a:blipFill>
              <a:latin typeface="Adobe Caslon Pro" panose="0205050205050A020403" pitchFamily="18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41738" y="306308"/>
            <a:ext cx="105104" cy="57806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5381958" y="611129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첫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81958" y="2656598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두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812533" y="3077303"/>
            <a:ext cx="1015233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자신을 믿고 성숙해져야 할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뛰어난 능력에 비해 자긍심이 부족한 당신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타인의 인정을 통해 자신을 찾기보다 성실하고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끈기 있는 상황 극복을 통해 성장해보자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812534" y="1008843"/>
            <a:ext cx="9496485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신비함과 정신적 세계에 관심이 많아 영적인 면을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활용하지만 현실에는 잘 적응한다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가치 있는 봉사를 원하며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고상하고 예술적 표현력이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뛰어나 예술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종교 등의 활동을 직업으로 삼으면 좋다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자신감 부족을 이겨내자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381958" y="4414886"/>
            <a:ext cx="288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세 번째 색상 </a:t>
            </a:r>
            <a:r>
              <a: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812533" y="4862408"/>
            <a:ext cx="1015233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타고난 능력을 실질적으로 사용할 수 있도록 개발하자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특별한 치유력을 타인과 나누고 싶다면 자신을 믿고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그 능력을 갈고 닦아야 한다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456125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그림 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853680" cy="6858000"/>
          </a:xfrm>
          <a:prstGeom prst="rect">
            <a:avLst/>
          </a:prstGeom>
        </p:spPr>
      </p:pic>
      <p:sp>
        <p:nvSpPr>
          <p:cNvPr id="65" name="직사각형 64"/>
          <p:cNvSpPr/>
          <p:nvPr/>
        </p:nvSpPr>
        <p:spPr>
          <a:xfrm>
            <a:off x="0" y="0"/>
            <a:ext cx="7853680" cy="6858000"/>
          </a:xfrm>
          <a:prstGeom prst="rect">
            <a:avLst/>
          </a:prstGeom>
          <a:solidFill>
            <a:schemeClr val="tx1">
              <a:alpha val="7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TextBox 65"/>
          <p:cNvSpPr txBox="1"/>
          <p:nvPr/>
        </p:nvSpPr>
        <p:spPr>
          <a:xfrm>
            <a:off x="2752683" y="1405578"/>
            <a:ext cx="1800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목차</a:t>
            </a:r>
            <a:r>
              <a:rPr lang="en-US" altLang="ko-KR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_4</a:t>
            </a:r>
            <a:endParaRPr lang="ko-KR" altLang="en-US" sz="2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838388" y="2266088"/>
            <a:ext cx="577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실제 활용되고 있는 색상의 의미와 분위기</a:t>
            </a:r>
          </a:p>
        </p:txBody>
      </p:sp>
      <p:sp>
        <p:nvSpPr>
          <p:cNvPr id="68" name="직사각형 67"/>
          <p:cNvSpPr/>
          <p:nvPr/>
        </p:nvSpPr>
        <p:spPr>
          <a:xfrm>
            <a:off x="1366708" y="2926421"/>
            <a:ext cx="4572000" cy="944880"/>
          </a:xfrm>
          <a:prstGeom prst="rect">
            <a:avLst/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>
                <a:solidFill>
                  <a:schemeClr val="accent2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실생활에서의 색상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752216" y="4162302"/>
            <a:ext cx="577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CRR</a:t>
            </a:r>
            <a:r>
              <a:rPr lang="ko-KR" altLang="en-US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테스트와는 다른 실제 색상의 의미</a:t>
            </a:r>
          </a:p>
        </p:txBody>
      </p:sp>
      <p:grpSp>
        <p:nvGrpSpPr>
          <p:cNvPr id="70" name="그룹 69"/>
          <p:cNvGrpSpPr/>
          <p:nvPr/>
        </p:nvGrpSpPr>
        <p:grpSpPr>
          <a:xfrm>
            <a:off x="9318558" y="350250"/>
            <a:ext cx="2446722" cy="7042101"/>
            <a:chOff x="9745278" y="527357"/>
            <a:chExt cx="2446722" cy="7042101"/>
          </a:xfrm>
        </p:grpSpPr>
        <p:sp>
          <p:nvSpPr>
            <p:cNvPr id="71" name="TextBox 70"/>
            <p:cNvSpPr txBox="1"/>
            <p:nvPr/>
          </p:nvSpPr>
          <p:spPr>
            <a:xfrm>
              <a:off x="10195560" y="527357"/>
              <a:ext cx="1996440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500" dirty="0">
                  <a:solidFill>
                    <a:srgbClr val="4E4E52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11500" dirty="0">
                <a:solidFill>
                  <a:srgbClr val="4E4E52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72" name="직사각형 71"/>
            <p:cNvSpPr/>
            <p:nvPr/>
          </p:nvSpPr>
          <p:spPr>
            <a:xfrm>
              <a:off x="10264627" y="5707410"/>
              <a:ext cx="747320" cy="1862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1500" dirty="0">
                  <a:solidFill>
                    <a:srgbClr val="4E4E52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”</a:t>
              </a:r>
              <a:endParaRPr lang="ko-KR" altLang="en-US" sz="11500" dirty="0">
                <a:solidFill>
                  <a:srgbClr val="4E4E52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cxnSp>
          <p:nvCxnSpPr>
            <p:cNvPr id="73" name="직선 연결선 72"/>
            <p:cNvCxnSpPr/>
            <p:nvPr/>
          </p:nvCxnSpPr>
          <p:spPr>
            <a:xfrm>
              <a:off x="10607040" y="147828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직사각형 73"/>
            <p:cNvSpPr/>
            <p:nvPr/>
          </p:nvSpPr>
          <p:spPr>
            <a:xfrm>
              <a:off x="9745278" y="3261121"/>
              <a:ext cx="175400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8</a:t>
              </a:r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가지의 색상이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지니는 의미 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</p:txBody>
        </p:sp>
        <p:cxnSp>
          <p:nvCxnSpPr>
            <p:cNvPr id="75" name="직선 연결선 74"/>
            <p:cNvCxnSpPr/>
            <p:nvPr/>
          </p:nvCxnSpPr>
          <p:spPr>
            <a:xfrm>
              <a:off x="10607040" y="430533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68796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>
            <a:off x="8077200" y="3715791"/>
            <a:ext cx="3647440" cy="24384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4987431" y="4249514"/>
            <a:ext cx="1065670" cy="33528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7508240" y="864986"/>
            <a:ext cx="711200" cy="28378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311" y="4023360"/>
            <a:ext cx="4154311" cy="2336799"/>
          </a:xfrm>
          <a:prstGeom prst="rect">
            <a:avLst/>
          </a:prstGeom>
        </p:spPr>
      </p:pic>
      <p:grpSp>
        <p:nvGrpSpPr>
          <p:cNvPr id="18" name="그룹 17"/>
          <p:cNvGrpSpPr/>
          <p:nvPr/>
        </p:nvGrpSpPr>
        <p:grpSpPr>
          <a:xfrm>
            <a:off x="5439369" y="1148773"/>
            <a:ext cx="1912703" cy="4229130"/>
            <a:chOff x="9665929" y="1478280"/>
            <a:chExt cx="1912703" cy="4229130"/>
          </a:xfrm>
        </p:grpSpPr>
        <p:cxnSp>
          <p:nvCxnSpPr>
            <p:cNvPr id="21" name="직선 연결선 20"/>
            <p:cNvCxnSpPr/>
            <p:nvPr/>
          </p:nvCxnSpPr>
          <p:spPr>
            <a:xfrm>
              <a:off x="10607040" y="147828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직사각형 21"/>
            <p:cNvSpPr/>
            <p:nvPr/>
          </p:nvSpPr>
          <p:spPr>
            <a:xfrm>
              <a:off x="9665929" y="3261121"/>
              <a:ext cx="191270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서로 다른 느낌을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자아내는 색상들 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</p:txBody>
        </p:sp>
        <p:cxnSp>
          <p:nvCxnSpPr>
            <p:cNvPr id="23" name="직선 연결선 22"/>
            <p:cNvCxnSpPr/>
            <p:nvPr/>
          </p:nvCxnSpPr>
          <p:spPr>
            <a:xfrm>
              <a:off x="10607040" y="430533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/>
          <p:cNvSpPr txBox="1"/>
          <p:nvPr/>
        </p:nvSpPr>
        <p:spPr>
          <a:xfrm>
            <a:off x="6238240" y="779822"/>
            <a:ext cx="2499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빨간색 </a:t>
            </a:r>
            <a:r>
              <a:rPr lang="en-US" altLang="ko-KR" sz="20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(RED)</a:t>
            </a:r>
            <a:endParaRPr lang="ko-KR" altLang="en-US" sz="2000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881120" y="4198714"/>
            <a:ext cx="2499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초록색 </a:t>
            </a:r>
            <a:r>
              <a:rPr lang="en-US" altLang="ko-KR" sz="20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(GREEN)</a:t>
            </a:r>
            <a:endParaRPr lang="ko-KR" altLang="en-US" sz="2000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395720" y="1202234"/>
            <a:ext cx="58539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522721" y="1227810"/>
            <a:ext cx="565425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열정과 생명력 상징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일반적으로 근성과 강한 정신력을 가진 색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무기력하거나 우울한 기분일 때 활용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저체온증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기운이 없는 사람에게 권하는 색</a:t>
            </a:r>
          </a:p>
          <a:p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09010" y="4676863"/>
            <a:ext cx="565425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조화와 공간을 상징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- 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 여유와 너그러움이 넘치는 사람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스트레스를 받는 사람에게 추천하는 색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심장과 폐의 건강을 도움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-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487682" y="306199"/>
            <a:ext cx="3647440" cy="24384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80" y="619760"/>
            <a:ext cx="4154311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60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5986765" y="2859633"/>
            <a:ext cx="6057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01_ </a:t>
            </a:r>
            <a:r>
              <a:rPr lang="ko-KR" altLang="en-US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색채와 색채심리학의 개념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986765" y="3467409"/>
            <a:ext cx="4140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02_ </a:t>
            </a:r>
            <a:r>
              <a:rPr lang="ko-KR" altLang="en-US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실생활에서의 색과 심리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986763" y="5272965"/>
            <a:ext cx="4140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05_ </a:t>
            </a:r>
            <a:r>
              <a:rPr lang="ko-KR" altLang="en-US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색채심리학의 활용 예시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986763" y="5874817"/>
            <a:ext cx="43256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06_ </a:t>
            </a:r>
            <a:r>
              <a:rPr lang="ko-KR" altLang="en-US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접근가능한 색채심리 제안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986764" y="4671113"/>
            <a:ext cx="4140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04_ 10</a:t>
            </a:r>
            <a:r>
              <a:rPr lang="ko-KR" altLang="en-US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가지 색상의 의미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86765" y="4069261"/>
            <a:ext cx="41402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03_ </a:t>
            </a:r>
            <a:r>
              <a:rPr lang="ko-KR" altLang="en-US" sz="2400" dirty="0">
                <a:ln>
                  <a:solidFill>
                    <a:schemeClr val="tx1">
                      <a:lumMod val="95000"/>
                      <a:lumOff val="5000"/>
                      <a:alpha val="3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 심리테스트 와 해석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1" y="0"/>
            <a:ext cx="5029200" cy="6858000"/>
          </a:xfrm>
          <a:prstGeom prst="rect">
            <a:avLst/>
          </a:prstGeom>
        </p:spPr>
      </p:pic>
      <p:sp>
        <p:nvSpPr>
          <p:cNvPr id="18" name="직사각형 17"/>
          <p:cNvSpPr/>
          <p:nvPr/>
        </p:nvSpPr>
        <p:spPr>
          <a:xfrm>
            <a:off x="777990" y="0"/>
            <a:ext cx="362712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9" name="TextBox 18"/>
          <p:cNvSpPr txBox="1"/>
          <p:nvPr/>
        </p:nvSpPr>
        <p:spPr>
          <a:xfrm>
            <a:off x="1387590" y="539411"/>
            <a:ext cx="36369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INDEX</a:t>
            </a:r>
            <a:endParaRPr lang="ko-KR" altLang="en-US" sz="5400" b="1" dirty="0">
              <a:ln>
                <a:solidFill>
                  <a:schemeClr val="bg1"/>
                </a:solidFill>
              </a:ln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1387590" y="539412"/>
            <a:ext cx="2837567" cy="271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869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8280400" y="3681183"/>
            <a:ext cx="3647440" cy="24384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440" y="4003040"/>
            <a:ext cx="4154311" cy="2336799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5439369" y="1148773"/>
            <a:ext cx="1912703" cy="4229130"/>
            <a:chOff x="9665929" y="1478280"/>
            <a:chExt cx="1912703" cy="4229130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10607040" y="147828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/>
            <p:nvPr/>
          </p:nvSpPr>
          <p:spPr>
            <a:xfrm>
              <a:off x="9665929" y="3261121"/>
              <a:ext cx="191270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서로 다른 느낌을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자아내는 색상들 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0607040" y="430533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직사각형 7"/>
          <p:cNvSpPr/>
          <p:nvPr/>
        </p:nvSpPr>
        <p:spPr>
          <a:xfrm>
            <a:off x="7437120" y="650240"/>
            <a:ext cx="843280" cy="283787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855351" y="4123682"/>
            <a:ext cx="1139049" cy="37102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207760" y="577304"/>
            <a:ext cx="2499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파란색 </a:t>
            </a:r>
            <a:r>
              <a:rPr lang="en-US" altLang="ko-KR" sz="20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(BLUE)</a:t>
            </a:r>
            <a:endParaRPr lang="ko-KR" altLang="en-US" sz="2000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90030" y="4080446"/>
            <a:ext cx="2499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노란색 </a:t>
            </a:r>
            <a:r>
              <a:rPr lang="en-US" altLang="ko-KR" sz="20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(YELLOW)</a:t>
            </a:r>
            <a:endParaRPr lang="ko-KR" altLang="en-US" sz="2000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537749" y="977414"/>
            <a:ext cx="5654251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평화와 보호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소통을 상징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내적 평화와 선하고 순수한 양심을 소중하게 여김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파란색은 신체를 이완시키고 차분하게 만듦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불면증에 도움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식욕을 감퇴 시켜 다이어트를 도움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집중력을 높임 </a:t>
            </a:r>
          </a:p>
          <a:p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30030" y="4537947"/>
            <a:ext cx="5654251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지식과 행복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도전을 상징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밝고 낙천적인 마음과 열린 마음 등을 의미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소화기관을 활성화 화장실의 색상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피부트러블 제거에 도움 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좌뇌를 자극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지적 탐구나 학식을 추구하는 이미지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강한 자아를 상징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자존감이 낮은 사람에게 도움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-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30030" y="294640"/>
            <a:ext cx="3647440" cy="24384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" y="650240"/>
            <a:ext cx="4154311" cy="233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044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직사각형 15"/>
          <p:cNvSpPr/>
          <p:nvPr/>
        </p:nvSpPr>
        <p:spPr>
          <a:xfrm>
            <a:off x="8168640" y="3457663"/>
            <a:ext cx="3647440" cy="24384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/>
        </p:nvSpPr>
        <p:spPr>
          <a:xfrm>
            <a:off x="375920" y="396240"/>
            <a:ext cx="3647440" cy="24384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841" y="731520"/>
            <a:ext cx="4154309" cy="2336799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5439369" y="1148773"/>
            <a:ext cx="1912703" cy="4229130"/>
            <a:chOff x="9665929" y="1478280"/>
            <a:chExt cx="1912703" cy="4229130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10607040" y="147828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직사각형 5"/>
            <p:cNvSpPr/>
            <p:nvPr/>
          </p:nvSpPr>
          <p:spPr>
            <a:xfrm>
              <a:off x="9665929" y="3261121"/>
              <a:ext cx="191270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서로 같은 느낌을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자아내는 색상들 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</p:txBody>
        </p:sp>
        <p:cxnSp>
          <p:nvCxnSpPr>
            <p:cNvPr id="7" name="직선 연결선 6"/>
            <p:cNvCxnSpPr/>
            <p:nvPr/>
          </p:nvCxnSpPr>
          <p:spPr>
            <a:xfrm>
              <a:off x="10607040" y="430533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직사각형 7"/>
          <p:cNvSpPr/>
          <p:nvPr/>
        </p:nvSpPr>
        <p:spPr>
          <a:xfrm>
            <a:off x="7508240" y="864986"/>
            <a:ext cx="995680" cy="28378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4753749" y="4150409"/>
            <a:ext cx="1280161" cy="30231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3728855" y="4075208"/>
            <a:ext cx="2499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주황색 </a:t>
            </a:r>
            <a:r>
              <a:rPr lang="en-US" altLang="ko-KR" sz="20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(ORANGE)</a:t>
            </a:r>
            <a:endParaRPr lang="ko-KR" altLang="en-US" sz="2000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93371" y="786504"/>
            <a:ext cx="2499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남색 </a:t>
            </a:r>
            <a:r>
              <a:rPr lang="en-US" altLang="ko-KR" sz="20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(INDIGO)</a:t>
            </a:r>
            <a:endParaRPr lang="ko-KR" altLang="en-US" sz="2000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522721" y="1258440"/>
            <a:ext cx="5654251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열정과 생명력 상징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일반적으로 근성과 강한 정신력을 가진 색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무기력하거나 우울한 기분일 때 활용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dirty="0" err="1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저체온증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기운이 없는 사람에게 권하는 색</a:t>
            </a:r>
          </a:p>
          <a:p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73964" y="4551214"/>
            <a:ext cx="565425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빨간색과 노란색이 섞인 색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관계와 인연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본능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통찰을 상징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정과 유대감이 강한 사람이 주황색을 선호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장 기능을 활성화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담석이나 생리통 치료에 효과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큰 충격을 받았을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추천</a:t>
            </a:r>
            <a:r>
              <a:rPr lang="en-US" altLang="ko-KR" dirty="0"/>
              <a:t>. -</a:t>
            </a:r>
            <a:endParaRPr lang="ko-KR" altLang="en-US" dirty="0"/>
          </a:p>
          <a:p>
            <a:pPr algn="r"/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</a:t>
            </a:r>
            <a:endParaRPr lang="ko-KR" altLang="en-US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720" y="3830320"/>
            <a:ext cx="4154311" cy="233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493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8178800" y="3457663"/>
            <a:ext cx="3647440" cy="24384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5681" y="3830320"/>
            <a:ext cx="4154309" cy="2336799"/>
          </a:xfrm>
          <a:prstGeom prst="rect">
            <a:avLst/>
          </a:prstGeom>
        </p:spPr>
      </p:pic>
      <p:grpSp>
        <p:nvGrpSpPr>
          <p:cNvPr id="4" name="그룹 3"/>
          <p:cNvGrpSpPr/>
          <p:nvPr/>
        </p:nvGrpSpPr>
        <p:grpSpPr>
          <a:xfrm>
            <a:off x="5439369" y="1148773"/>
            <a:ext cx="1912703" cy="4229130"/>
            <a:chOff x="9665929" y="1478280"/>
            <a:chExt cx="1912703" cy="4229130"/>
          </a:xfrm>
        </p:grpSpPr>
        <p:cxnSp>
          <p:nvCxnSpPr>
            <p:cNvPr id="5" name="직선 연결선 4"/>
            <p:cNvCxnSpPr/>
            <p:nvPr/>
          </p:nvCxnSpPr>
          <p:spPr>
            <a:xfrm>
              <a:off x="10607040" y="147828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직사각형 6"/>
            <p:cNvSpPr/>
            <p:nvPr/>
          </p:nvSpPr>
          <p:spPr>
            <a:xfrm>
              <a:off x="9665929" y="3261121"/>
              <a:ext cx="191270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서로 같은 </a:t>
              </a:r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느낌을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rgbClr val="4E4E52">
                        <a:alpha val="50000"/>
                      </a:srgbClr>
                    </a:solidFill>
                  </a:ln>
                  <a:solidFill>
                    <a:srgbClr val="4E4E52"/>
                  </a:solidFill>
                  <a:latin typeface="12롯데마트행복Bold" panose="02020603020101020101" pitchFamily="18" charset="-127"/>
                  <a:ea typeface="12롯데마트행복Bold" panose="02020603020101020101" pitchFamily="18" charset="-127"/>
                </a:rPr>
                <a:t>자아내는 색상들 </a:t>
              </a:r>
              <a:endParaRPr lang="en-US" altLang="ko-KR" dirty="0">
                <a:ln>
                  <a:solidFill>
                    <a:srgbClr val="4E4E52">
                      <a:alpha val="50000"/>
                    </a:srgbClr>
                  </a:solidFill>
                </a:ln>
                <a:solidFill>
                  <a:srgbClr val="4E4E52"/>
                </a:solidFill>
                <a:latin typeface="12롯데마트행복Bold" panose="02020603020101020101" pitchFamily="18" charset="-127"/>
                <a:ea typeface="12롯데마트행복Bold" panose="02020603020101020101" pitchFamily="18" charset="-127"/>
              </a:endParaRPr>
            </a:p>
          </p:txBody>
        </p:sp>
        <p:cxnSp>
          <p:nvCxnSpPr>
            <p:cNvPr id="9" name="직선 연결선 8"/>
            <p:cNvCxnSpPr/>
            <p:nvPr/>
          </p:nvCxnSpPr>
          <p:spPr>
            <a:xfrm>
              <a:off x="10607040" y="4305330"/>
              <a:ext cx="0" cy="1402080"/>
            </a:xfrm>
            <a:prstGeom prst="line">
              <a:avLst/>
            </a:prstGeom>
            <a:ln>
              <a:solidFill>
                <a:srgbClr val="4E4E5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직사각형 9"/>
          <p:cNvSpPr/>
          <p:nvPr/>
        </p:nvSpPr>
        <p:spPr>
          <a:xfrm>
            <a:off x="7508240" y="864986"/>
            <a:ext cx="843280" cy="283787"/>
          </a:xfrm>
          <a:prstGeom prst="rect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840675" y="4131697"/>
            <a:ext cx="1149209" cy="28309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6299200" y="790204"/>
            <a:ext cx="2499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분홍색 </a:t>
            </a:r>
            <a:r>
              <a:rPr lang="en-US" altLang="ko-KR" sz="20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(PINK)</a:t>
            </a:r>
            <a:endParaRPr lang="ko-KR" altLang="en-US" sz="2000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768310" y="4066750"/>
            <a:ext cx="2499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보라색 </a:t>
            </a:r>
            <a:r>
              <a:rPr lang="en-US" altLang="ko-KR" sz="2000" dirty="0"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(VIOLET)</a:t>
            </a:r>
            <a:endParaRPr lang="ko-KR" altLang="en-US" sz="2000" dirty="0"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537749" y="1401148"/>
            <a:ext cx="565425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분홍도 보라색처럼 우울증 치유를 도움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무조건적인 사랑의 에너지를 갖고 있는 색</a:t>
            </a:r>
            <a:endParaRPr lang="en-US" altLang="ko-KR" dirty="0"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451052" y="4500239"/>
            <a:ext cx="565425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치유와 봉사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창조와 변화를 상징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-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직관력과 감각적인 정신활동에 도움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자유로운 에너지를 지닌 색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-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현실보다 이상적이고 예술적인 세계를 추구하는 성향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 -</a:t>
            </a:r>
          </a:p>
          <a:p>
            <a:pPr algn="r"/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부정적인 상황을 치유하고 싶을 때 보라색이 도움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-</a:t>
            </a:r>
          </a:p>
          <a:p>
            <a:pPr algn="r"/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우울증이나 슬플 때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도움  </a:t>
            </a:r>
            <a:r>
              <a:rPr lang="en-US" altLang="ko-KR" dirty="0"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-</a:t>
            </a:r>
          </a:p>
        </p:txBody>
      </p:sp>
      <p:sp>
        <p:nvSpPr>
          <p:cNvPr id="16" name="직사각형 15"/>
          <p:cNvSpPr/>
          <p:nvPr/>
        </p:nvSpPr>
        <p:spPr>
          <a:xfrm>
            <a:off x="375920" y="396240"/>
            <a:ext cx="3647440" cy="2438400"/>
          </a:xfrm>
          <a:prstGeom prst="rect">
            <a:avLst/>
          </a:prstGeom>
          <a:solidFill>
            <a:schemeClr val="tx1">
              <a:alpha val="5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520" y="701040"/>
            <a:ext cx="4154311" cy="233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0142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622" y="1080248"/>
            <a:ext cx="1268691" cy="1268691"/>
          </a:xfrm>
          <a:prstGeom prst="ellipse">
            <a:avLst/>
          </a:prstGeom>
          <a:ln w="34925">
            <a:solidFill>
              <a:schemeClr val="bg1">
                <a:lumMod val="85000"/>
                <a:alpha val="70000"/>
              </a:schemeClr>
            </a:solidFill>
          </a:ln>
        </p:spPr>
      </p:pic>
      <p:pic>
        <p:nvPicPr>
          <p:cNvPr id="21" name="그림 2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5140" y="2266019"/>
            <a:ext cx="1268691" cy="1266203"/>
          </a:xfrm>
          <a:prstGeom prst="ellipse">
            <a:avLst/>
          </a:prstGeom>
          <a:ln w="34925">
            <a:solidFill>
              <a:schemeClr val="bg1">
                <a:lumMod val="85000"/>
                <a:alpha val="70000"/>
              </a:schemeClr>
            </a:solidFill>
          </a:ln>
        </p:spPr>
      </p:pic>
      <p:cxnSp>
        <p:nvCxnSpPr>
          <p:cNvPr id="22" name="직선 연결선 21"/>
          <p:cNvCxnSpPr/>
          <p:nvPr/>
        </p:nvCxnSpPr>
        <p:spPr>
          <a:xfrm flipV="1">
            <a:off x="441335" y="894982"/>
            <a:ext cx="6682496" cy="15089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 flipV="1">
            <a:off x="553068" y="6117021"/>
            <a:ext cx="6570763" cy="22126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865343" y="6235025"/>
            <a:ext cx="44118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가까이에서도 활용되고 있는 색채심리학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983712" y="1474441"/>
            <a:ext cx="32061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빨간색을 피해라</a:t>
            </a:r>
            <a:endParaRPr lang="en-US" altLang="ko-KR" sz="1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그리고 파란색을 이용하라</a:t>
            </a:r>
            <a:endParaRPr lang="en-US" altLang="ko-KR" sz="1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532824" y="1150268"/>
            <a:ext cx="6118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;</a:t>
            </a:r>
            <a:endParaRPr lang="ko-KR" altLang="en-US" sz="6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335471" y="2376751"/>
            <a:ext cx="6118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;</a:t>
            </a:r>
            <a:endParaRPr lang="ko-KR" altLang="en-US" sz="6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55907" y="2820214"/>
            <a:ext cx="32061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색을 칠하며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스트레스를 완화한다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  <a:endParaRPr lang="ko-KR" altLang="en-US" sz="1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33" name="그림 32"/>
          <p:cNvPicPr preferRelativeResize="0"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399" y="3560765"/>
            <a:ext cx="1268691" cy="1161849"/>
          </a:xfrm>
          <a:prstGeom prst="ellipse">
            <a:avLst/>
          </a:prstGeom>
          <a:ln w="34925">
            <a:solidFill>
              <a:schemeClr val="bg1">
                <a:lumMod val="85000"/>
                <a:alpha val="70000"/>
              </a:schemeClr>
            </a:solidFill>
          </a:ln>
        </p:spPr>
      </p:pic>
      <p:sp>
        <p:nvSpPr>
          <p:cNvPr id="34" name="TextBox 33"/>
          <p:cNvSpPr txBox="1"/>
          <p:nvPr/>
        </p:nvSpPr>
        <p:spPr>
          <a:xfrm>
            <a:off x="2026489" y="3946204"/>
            <a:ext cx="33705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회사는 강력한 색상을 통해 </a:t>
            </a:r>
            <a:endParaRPr lang="en-US" altLang="ko-KR" sz="1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브랜드의 정체성 강화 및 인지도 상승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568270" y="3633644"/>
            <a:ext cx="6118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;</a:t>
            </a:r>
            <a:endParaRPr lang="ko-KR" altLang="en-US" sz="6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9269" y="198199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 심리학의 실제 활용 사례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711874" y="1094842"/>
            <a:ext cx="21468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1. </a:t>
            </a:r>
            <a:r>
              <a:rPr lang="ko-KR" altLang="en-US" sz="20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컬러 다이어트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768220" y="2428545"/>
            <a:ext cx="21468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2. </a:t>
            </a:r>
            <a:r>
              <a:rPr lang="ko-KR" altLang="en-US" sz="2000" b="1" dirty="0" err="1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컬러링</a:t>
            </a:r>
            <a:r>
              <a:rPr lang="ko-KR" altLang="en-US" sz="20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북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658456" y="3557264"/>
            <a:ext cx="21468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3. </a:t>
            </a:r>
            <a:r>
              <a:rPr lang="ko-KR" altLang="en-US" sz="20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컬러 마케팅</a:t>
            </a:r>
          </a:p>
        </p:txBody>
      </p:sp>
      <p:pic>
        <p:nvPicPr>
          <p:cNvPr id="2054" name="Picture 6">
            <a:hlinkClick r:id="rId6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6416877" y="1066490"/>
            <a:ext cx="6858000" cy="47250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직사각형 41"/>
          <p:cNvSpPr/>
          <p:nvPr/>
        </p:nvSpPr>
        <p:spPr>
          <a:xfrm>
            <a:off x="7483364" y="1"/>
            <a:ext cx="4722985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1" name="그림 50"/>
          <p:cNvPicPr preferRelativeResize="0">
            <a:picLocks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796" y="4765722"/>
            <a:ext cx="1231169" cy="1154826"/>
          </a:xfrm>
          <a:prstGeom prst="ellipse">
            <a:avLst/>
          </a:prstGeom>
          <a:ln w="34925">
            <a:solidFill>
              <a:schemeClr val="bg1">
                <a:lumMod val="85000"/>
                <a:alpha val="70000"/>
              </a:schemeClr>
            </a:solidFill>
          </a:ln>
        </p:spPr>
      </p:pic>
      <p:sp>
        <p:nvSpPr>
          <p:cNvPr id="52" name="TextBox 51"/>
          <p:cNvSpPr txBox="1"/>
          <p:nvPr/>
        </p:nvSpPr>
        <p:spPr>
          <a:xfrm>
            <a:off x="3708279" y="4950777"/>
            <a:ext cx="21468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4. </a:t>
            </a:r>
            <a:r>
              <a:rPr lang="ko-KR" altLang="en-US" sz="2000" b="1" dirty="0" err="1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인포</a:t>
            </a:r>
            <a:r>
              <a:rPr lang="ko-KR" altLang="en-US" sz="20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그래픽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555907" y="5343135"/>
            <a:ext cx="33705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디자인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그래픽 디자인</a:t>
            </a:r>
            <a:r>
              <a:rPr lang="en-US" altLang="ko-KR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r>
              <a:rPr lang="ko-KR" altLang="en-US" sz="1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에서의 색상</a:t>
            </a:r>
            <a:endParaRPr lang="en-US" altLang="ko-KR" sz="1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347384" y="4838848"/>
            <a:ext cx="61189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6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;</a:t>
            </a:r>
            <a:endParaRPr lang="ko-KR" altLang="en-US" sz="6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0815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05225" y="199951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 심리학의 실제 활용 사례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116" y="1454852"/>
            <a:ext cx="3599688" cy="2478024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556" y="1456824"/>
            <a:ext cx="3599688" cy="247802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1676" y="1454852"/>
            <a:ext cx="3599688" cy="247802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956" y="820242"/>
            <a:ext cx="256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1. </a:t>
            </a:r>
            <a:r>
              <a:rPr lang="ko-KR" altLang="en-US" sz="24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컬러 다이어트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714235" y="4491242"/>
            <a:ext cx="71759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무엇이 가장 맛있어 보이나요</a:t>
            </a:r>
            <a:r>
              <a:rPr lang="en-US" altLang="ko-KR" sz="32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?</a:t>
            </a:r>
            <a:endParaRPr lang="ko-KR" altLang="en-US" sz="3200" dirty="0">
              <a:ln>
                <a:solidFill>
                  <a:schemeClr val="tx1">
                    <a:lumMod val="75000"/>
                    <a:lumOff val="25000"/>
                    <a:alpha val="5000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825995" y="5449531"/>
            <a:ext cx="480553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빨간 음식은 식욕을 돋구며</a:t>
            </a:r>
            <a:r>
              <a:rPr lang="en-US" altLang="ko-KR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pPr algn="ctr"/>
            <a:r>
              <a:rPr lang="ko-KR" altLang="en-US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파란 음식은 식욕을 감퇴 시키고</a:t>
            </a:r>
            <a:r>
              <a:rPr lang="en-US" altLang="ko-KR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pPr algn="ctr"/>
            <a:r>
              <a:rPr lang="ko-KR" altLang="en-US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보라색 음식은 음식을 상해 보이게 한다</a:t>
            </a:r>
            <a:endParaRPr lang="en-US" altLang="ko-KR" sz="2000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endParaRPr lang="en-US" altLang="ko-KR" sz="2000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endParaRPr lang="en-US" altLang="ko-KR" sz="2000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274316" y="4212460"/>
            <a:ext cx="1828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endParaRPr lang="ko-KR" altLang="en-US" sz="9600" dirty="0">
              <a:ln>
                <a:solidFill>
                  <a:schemeClr val="tx1">
                    <a:lumMod val="75000"/>
                    <a:lumOff val="25000"/>
                    <a:alpha val="5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9211015" y="4220067"/>
            <a:ext cx="65434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96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”</a:t>
            </a:r>
            <a:endParaRPr lang="ko-KR" altLang="en-US" sz="9600" dirty="0">
              <a:ln>
                <a:solidFill>
                  <a:schemeClr val="tx1">
                    <a:lumMod val="75000"/>
                    <a:lumOff val="25000"/>
                    <a:alpha val="5000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48867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05225" y="199951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 심리학의 실제 활용 사례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901" y="1556585"/>
            <a:ext cx="3483153" cy="338949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-72644" y="784726"/>
            <a:ext cx="2565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2. </a:t>
            </a:r>
            <a:r>
              <a:rPr lang="ko-KR" altLang="en-US" sz="2400" b="1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컬러 마케팅</a:t>
            </a:r>
          </a:p>
        </p:txBody>
      </p:sp>
      <p:sp>
        <p:nvSpPr>
          <p:cNvPr id="14" name="직사각형 13"/>
          <p:cNvSpPr/>
          <p:nvPr/>
        </p:nvSpPr>
        <p:spPr>
          <a:xfrm>
            <a:off x="3714235" y="5568500"/>
            <a:ext cx="717598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무슨 색상들이 </a:t>
            </a:r>
            <a:r>
              <a:rPr lang="ko-KR" altLang="en-US" sz="3200" dirty="0" err="1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떠오르시나요</a:t>
            </a:r>
            <a:r>
              <a:rPr lang="en-US" altLang="ko-KR" sz="32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?</a:t>
            </a:r>
            <a:endParaRPr lang="ko-KR" altLang="en-US" sz="3200" dirty="0">
              <a:ln>
                <a:solidFill>
                  <a:schemeClr val="tx1">
                    <a:lumMod val="75000"/>
                    <a:lumOff val="25000"/>
                    <a:alpha val="5000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333512" y="5288340"/>
            <a:ext cx="1828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endParaRPr lang="ko-KR" altLang="en-US" sz="9600" dirty="0">
              <a:ln>
                <a:solidFill>
                  <a:schemeClr val="tx1">
                    <a:lumMod val="75000"/>
                    <a:lumOff val="25000"/>
                    <a:alpha val="50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865575" y="5288340"/>
            <a:ext cx="65434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96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”</a:t>
            </a:r>
            <a:endParaRPr lang="ko-KR" altLang="en-US" sz="9600" dirty="0">
              <a:ln>
                <a:solidFill>
                  <a:schemeClr val="tx1">
                    <a:lumMod val="75000"/>
                    <a:lumOff val="25000"/>
                    <a:alpha val="5000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312" y="1413638"/>
            <a:ext cx="3675391" cy="3675391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46" r="2393" b="-287"/>
          <a:stretch/>
        </p:blipFill>
        <p:spPr>
          <a:xfrm>
            <a:off x="8198191" y="1901711"/>
            <a:ext cx="3587410" cy="2699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904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/>
          <p:cNvGrpSpPr/>
          <p:nvPr/>
        </p:nvGrpSpPr>
        <p:grpSpPr>
          <a:xfrm>
            <a:off x="1225980" y="1090649"/>
            <a:ext cx="9634224" cy="3619528"/>
            <a:chOff x="1225980" y="1090649"/>
            <a:chExt cx="9634224" cy="3619528"/>
          </a:xfrm>
        </p:grpSpPr>
        <p:grpSp>
          <p:nvGrpSpPr>
            <p:cNvPr id="13" name="그룹 12"/>
            <p:cNvGrpSpPr/>
            <p:nvPr/>
          </p:nvGrpSpPr>
          <p:grpSpPr>
            <a:xfrm>
              <a:off x="1225980" y="1090649"/>
              <a:ext cx="9634224" cy="3619528"/>
              <a:chOff x="1271700" y="1502129"/>
              <a:chExt cx="9634224" cy="3619528"/>
            </a:xfrm>
          </p:grpSpPr>
          <p:sp>
            <p:nvSpPr>
              <p:cNvPr id="9" name="직사각형 8"/>
              <p:cNvSpPr/>
              <p:nvPr/>
            </p:nvSpPr>
            <p:spPr>
              <a:xfrm>
                <a:off x="1271700" y="1502129"/>
                <a:ext cx="2413945" cy="1809764"/>
              </a:xfrm>
              <a:prstGeom prst="rect">
                <a:avLst/>
              </a:prstGeom>
              <a:solidFill>
                <a:srgbClr val="7D72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rgbClr val="305B89"/>
                  </a:solidFill>
                </a:endParaRPr>
              </a:p>
            </p:txBody>
          </p:sp>
          <p:sp>
            <p:nvSpPr>
              <p:cNvPr id="10" name="직사각형 9"/>
              <p:cNvSpPr/>
              <p:nvPr/>
            </p:nvSpPr>
            <p:spPr>
              <a:xfrm>
                <a:off x="6099594" y="1502129"/>
                <a:ext cx="2413948" cy="1809764"/>
              </a:xfrm>
              <a:prstGeom prst="rect">
                <a:avLst/>
              </a:prstGeom>
              <a:solidFill>
                <a:srgbClr val="7D726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rgbClr val="305B89"/>
                  </a:solidFill>
                </a:endParaRPr>
              </a:p>
            </p:txBody>
          </p:sp>
          <p:sp>
            <p:nvSpPr>
              <p:cNvPr id="11" name="직사각형 10"/>
              <p:cNvSpPr/>
              <p:nvPr/>
            </p:nvSpPr>
            <p:spPr>
              <a:xfrm>
                <a:off x="8499165" y="3311893"/>
                <a:ext cx="2406759" cy="1809764"/>
              </a:xfrm>
              <a:prstGeom prst="rect">
                <a:avLst/>
              </a:prstGeom>
              <a:solidFill>
                <a:srgbClr val="6E625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3685646" y="3311893"/>
                <a:ext cx="2428325" cy="1809764"/>
              </a:xfrm>
              <a:prstGeom prst="rect">
                <a:avLst/>
              </a:prstGeom>
              <a:solidFill>
                <a:srgbClr val="6E625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4" name="직사각형 13"/>
            <p:cNvSpPr/>
            <p:nvPr/>
          </p:nvSpPr>
          <p:spPr>
            <a:xfrm>
              <a:off x="1371968" y="1655079"/>
              <a:ext cx="214353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>
                  <a:ln>
                    <a:solidFill>
                      <a:schemeClr val="bg1">
                        <a:alpha val="8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남성에게</a:t>
              </a:r>
              <a:endParaRPr lang="en-US" altLang="ko-KR" dirty="0">
                <a:ln>
                  <a:solidFill>
                    <a:schemeClr val="bg1">
                      <a:alpha val="8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chemeClr val="bg1">
                        <a:alpha val="8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분홍색셔츠와 넥타이</a:t>
              </a:r>
              <a:endParaRPr lang="ko-KR" altLang="en-US" dirty="0">
                <a:ln>
                  <a:solidFill>
                    <a:schemeClr val="bg1">
                      <a:alpha val="80000"/>
                    </a:schemeClr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564603" y="1469714"/>
              <a:ext cx="1513556" cy="92333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>
                  <a:ln>
                    <a:solidFill>
                      <a:schemeClr val="bg1">
                        <a:alpha val="8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공부할 때는</a:t>
              </a:r>
              <a:endParaRPr lang="en-US" altLang="ko-KR" dirty="0">
                <a:ln>
                  <a:solidFill>
                    <a:schemeClr val="bg1">
                      <a:alpha val="8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chemeClr val="bg1">
                        <a:alpha val="8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파란색 볼펜과</a:t>
              </a:r>
              <a:endParaRPr lang="en-US" altLang="ko-KR" dirty="0">
                <a:ln>
                  <a:solidFill>
                    <a:schemeClr val="bg1">
                      <a:alpha val="8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chemeClr val="bg1">
                        <a:alpha val="8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노란색 볼펜</a:t>
              </a: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3876533" y="3481480"/>
              <a:ext cx="193354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>
                  <a:ln>
                    <a:solidFill>
                      <a:schemeClr val="bg1">
                        <a:alpha val="8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얼굴 톤에 따른</a:t>
              </a:r>
              <a:endParaRPr lang="en-US" altLang="ko-KR" dirty="0">
                <a:ln>
                  <a:solidFill>
                    <a:schemeClr val="bg1">
                      <a:alpha val="8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chemeClr val="bg1">
                        <a:alpha val="8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염색과 립스틱색상</a:t>
              </a:r>
              <a:endParaRPr lang="ko-KR" altLang="en-US" dirty="0">
                <a:ln>
                  <a:solidFill>
                    <a:schemeClr val="bg1">
                      <a:alpha val="80000"/>
                    </a:schemeClr>
                  </a:solidFill>
                </a:ln>
                <a:solidFill>
                  <a:schemeClr val="bg1"/>
                </a:solidFill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8666370" y="3481480"/>
              <a:ext cx="2002471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dirty="0">
                  <a:ln>
                    <a:solidFill>
                      <a:schemeClr val="bg1">
                        <a:alpha val="8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마음의 안정에 좋은</a:t>
              </a:r>
              <a:endParaRPr lang="en-US" altLang="ko-KR" dirty="0">
                <a:ln>
                  <a:solidFill>
                    <a:schemeClr val="bg1">
                      <a:alpha val="8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chemeClr val="bg1">
                        <a:alpha val="8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주황색</a:t>
              </a:r>
              <a:endParaRPr lang="ko-KR" altLang="en-US" dirty="0">
                <a:ln>
                  <a:solidFill>
                    <a:schemeClr val="bg1">
                      <a:alpha val="80000"/>
                    </a:schemeClr>
                  </a:solidFill>
                </a:ln>
                <a:solidFill>
                  <a:schemeClr val="bg1"/>
                </a:solidFill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122177" y="630282"/>
            <a:ext cx="3108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접근이 쉬운 활용 제안</a:t>
            </a:r>
          </a:p>
        </p:txBody>
      </p:sp>
      <p:sp>
        <p:nvSpPr>
          <p:cNvPr id="20" name="직사각형 19"/>
          <p:cNvSpPr/>
          <p:nvPr/>
        </p:nvSpPr>
        <p:spPr>
          <a:xfrm>
            <a:off x="1101863" y="5565023"/>
            <a:ext cx="2566728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남성이 분홍색 셔츠를 입게 되면</a:t>
            </a:r>
            <a:endParaRPr lang="en-US" altLang="ko-KR" sz="1400" dirty="0">
              <a:ln>
                <a:solidFill>
                  <a:schemeClr val="bg2">
                    <a:lumMod val="50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부드러운 카리스마를 줄 수 있다</a:t>
            </a:r>
            <a:r>
              <a:rPr lang="en-US" altLang="ko-KR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pPr algn="r"/>
            <a:r>
              <a:rPr lang="en-US" altLang="ko-KR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= </a:t>
            </a:r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반대의 경우 빨간색 </a:t>
            </a:r>
            <a:endParaRPr lang="en-US" altLang="ko-KR" sz="1400" dirty="0">
              <a:ln>
                <a:solidFill>
                  <a:schemeClr val="bg2">
                    <a:lumMod val="50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4102832" y="5565023"/>
            <a:ext cx="19833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여성의 얼굴 톤과 관련한</a:t>
            </a:r>
            <a:endParaRPr lang="en-US" altLang="ko-KR" sz="1400" dirty="0">
              <a:ln>
                <a:solidFill>
                  <a:schemeClr val="bg2">
                    <a:lumMod val="50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화장품과 염색</a:t>
            </a:r>
            <a:endParaRPr lang="en-US" altLang="ko-KR" sz="1400" dirty="0">
              <a:ln>
                <a:solidFill>
                  <a:schemeClr val="bg2">
                    <a:lumMod val="50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5979691" y="5565023"/>
            <a:ext cx="247375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집중력에 좋은 파란색과</a:t>
            </a:r>
            <a:endParaRPr lang="en-US" altLang="ko-KR" sz="1400" dirty="0">
              <a:ln>
                <a:solidFill>
                  <a:schemeClr val="bg2">
                    <a:lumMod val="50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학식을 추구하는 느낌인 노란색</a:t>
            </a:r>
            <a:endParaRPr lang="en-US" altLang="ko-KR" sz="1400" dirty="0">
              <a:ln>
                <a:solidFill>
                  <a:schemeClr val="bg2">
                    <a:lumMod val="50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477821" y="5565023"/>
            <a:ext cx="23823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안정감에 좋은 주황색과</a:t>
            </a:r>
            <a:endParaRPr lang="en-US" altLang="ko-KR" sz="1400" dirty="0">
              <a:ln>
                <a:solidFill>
                  <a:schemeClr val="bg2">
                    <a:lumMod val="50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r"/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우울증 치료</a:t>
            </a:r>
            <a:r>
              <a:rPr lang="en-US" altLang="ko-KR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</a:t>
            </a:r>
            <a:r>
              <a:rPr lang="ko-KR" altLang="en-US" sz="1400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분홍색과 보라색</a:t>
            </a:r>
            <a:endParaRPr lang="en-US" altLang="ko-KR" sz="1400" dirty="0">
              <a:ln>
                <a:solidFill>
                  <a:schemeClr val="bg2">
                    <a:lumMod val="50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34891" y="5245727"/>
            <a:ext cx="293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남성에게 추천할 색상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5519744" y="5245727"/>
            <a:ext cx="293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n>
                  <a:solidFill>
                    <a:srgbClr val="161827">
                      <a:alpha val="50000"/>
                    </a:srgbClr>
                  </a:solidFill>
                </a:ln>
                <a:solidFill>
                  <a:srgbClr val="161827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학생에게 추천할 색상</a:t>
            </a:r>
            <a:endParaRPr lang="ko-KR" altLang="en-US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48069" y="5245727"/>
            <a:ext cx="293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n>
                  <a:solidFill>
                    <a:srgbClr val="161827">
                      <a:alpha val="50000"/>
                    </a:srgbClr>
                  </a:solidFill>
                </a:ln>
                <a:solidFill>
                  <a:srgbClr val="161827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정서적으로 좋은 색상</a:t>
            </a:r>
            <a:endParaRPr lang="ko-KR" altLang="en-US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639925" y="1091947"/>
            <a:ext cx="2428327" cy="1808466"/>
          </a:xfrm>
          <a:prstGeom prst="rect">
            <a:avLst/>
          </a:prstGeom>
          <a:solidFill>
            <a:srgbClr val="FA8E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8460634" y="1091947"/>
            <a:ext cx="2385193" cy="180846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6068252" y="2900413"/>
            <a:ext cx="2385193" cy="18084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각 삼각형 28"/>
          <p:cNvSpPr/>
          <p:nvPr/>
        </p:nvSpPr>
        <p:spPr>
          <a:xfrm>
            <a:off x="8453444" y="1090649"/>
            <a:ext cx="2428325" cy="1809764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1225976" y="2900412"/>
            <a:ext cx="2413948" cy="1808467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각 삼각형 30"/>
          <p:cNvSpPr/>
          <p:nvPr/>
        </p:nvSpPr>
        <p:spPr>
          <a:xfrm>
            <a:off x="1244571" y="2899114"/>
            <a:ext cx="2413860" cy="1809764"/>
          </a:xfrm>
          <a:prstGeom prst="rtTriangle">
            <a:avLst/>
          </a:prstGeom>
          <a:solidFill>
            <a:srgbClr val="E440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3189660" y="5245727"/>
            <a:ext cx="29337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여성에게 </a:t>
            </a:r>
            <a:r>
              <a:rPr lang="ko-KR" altLang="en-US" b="1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추천할 색상</a:t>
            </a:r>
          </a:p>
        </p:txBody>
      </p:sp>
    </p:spTree>
    <p:extLst>
      <p:ext uri="{BB962C8B-B14F-4D97-AF65-F5344CB8AC3E}">
        <p14:creationId xmlns:p14="http://schemas.microsoft.com/office/powerpoint/2010/main" val="18449712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41051" y="755134"/>
            <a:ext cx="6211765" cy="203132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/>
              <a:t>색채심리학 활용</a:t>
            </a:r>
            <a:endParaRPr lang="en-US" altLang="ko-KR" dirty="0"/>
          </a:p>
          <a:p>
            <a:pPr marL="342900" indent="-342900">
              <a:buAutoNum type="arabicParenBoth"/>
            </a:pPr>
            <a:r>
              <a:rPr lang="ko-KR" altLang="en-US" dirty="0"/>
              <a:t>컬러다이어트 </a:t>
            </a:r>
            <a:endParaRPr lang="en-US" altLang="ko-KR" dirty="0"/>
          </a:p>
          <a:p>
            <a:r>
              <a:rPr lang="ko-KR" altLang="en-US" dirty="0">
                <a:hlinkClick r:id="rId3"/>
              </a:rPr>
              <a:t>http://dietwin.tistory.com/37</a:t>
            </a:r>
            <a:endParaRPr lang="en-US" altLang="ko-KR" dirty="0"/>
          </a:p>
          <a:p>
            <a:r>
              <a:rPr lang="en-US" altLang="ko-KR" dirty="0">
                <a:hlinkClick r:id="rId4"/>
              </a:rPr>
              <a:t>https://twitter.com/ulsannuri/status/734598459735613444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(2) </a:t>
            </a:r>
            <a:r>
              <a:rPr lang="ko-KR" altLang="en-US" dirty="0"/>
              <a:t>컬러마케팅 설명</a:t>
            </a:r>
            <a:r>
              <a:rPr lang="en-US" altLang="ko-KR" dirty="0"/>
              <a:t>, </a:t>
            </a:r>
            <a:r>
              <a:rPr lang="ko-KR" altLang="en-US" dirty="0"/>
              <a:t>색마다의 특성들</a:t>
            </a:r>
            <a:endParaRPr lang="en-US" altLang="ko-KR" dirty="0"/>
          </a:p>
          <a:p>
            <a:r>
              <a:rPr lang="en-US" altLang="ko-KR" dirty="0"/>
              <a:t>+ </a:t>
            </a:r>
            <a:r>
              <a:rPr lang="ko-KR" altLang="en-US" dirty="0"/>
              <a:t>한글파일 </a:t>
            </a:r>
            <a:r>
              <a:rPr lang="en-US" altLang="ko-KR" dirty="0"/>
              <a:t>‘</a:t>
            </a:r>
            <a:r>
              <a:rPr lang="ko-KR" altLang="en-US" dirty="0"/>
              <a:t>색채심리학</a:t>
            </a:r>
            <a:r>
              <a:rPr lang="en-US" altLang="ko-KR" dirty="0"/>
              <a:t>‘ </a:t>
            </a:r>
            <a:r>
              <a:rPr lang="ko-KR" altLang="en-US" dirty="0"/>
              <a:t>참조</a:t>
            </a:r>
          </a:p>
        </p:txBody>
      </p:sp>
    </p:spTree>
    <p:extLst>
      <p:ext uri="{BB962C8B-B14F-4D97-AF65-F5344CB8AC3E}">
        <p14:creationId xmlns:p14="http://schemas.microsoft.com/office/powerpoint/2010/main" val="35737016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"/>
          <a:stretch/>
        </p:blipFill>
        <p:spPr>
          <a:xfrm>
            <a:off x="0" y="1021576"/>
            <a:ext cx="12192000" cy="481484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17617" y="5850419"/>
            <a:ext cx="5958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n>
                  <a:solidFill>
                    <a:schemeClr val="bg2">
                      <a:lumMod val="50000"/>
                      <a:alpha val="5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의사소통기술 </a:t>
            </a:r>
            <a:r>
              <a:rPr lang="en-US" altLang="ko-KR" dirty="0">
                <a:ln>
                  <a:solidFill>
                    <a:schemeClr val="bg2">
                      <a:lumMod val="50000"/>
                      <a:alpha val="5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– ‘</a:t>
            </a:r>
            <a:r>
              <a:rPr lang="ko-KR" altLang="en-US" dirty="0">
                <a:ln>
                  <a:solidFill>
                    <a:schemeClr val="bg2">
                      <a:lumMod val="50000"/>
                      <a:alpha val="5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색채심리학</a:t>
            </a:r>
            <a:r>
              <a:rPr lang="en-US" altLang="ko-KR" dirty="0">
                <a:ln>
                  <a:solidFill>
                    <a:schemeClr val="bg2">
                      <a:lumMod val="50000"/>
                      <a:alpha val="5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＇</a:t>
            </a:r>
            <a:endParaRPr lang="ko-KR" altLang="en-US" dirty="0">
              <a:ln>
                <a:solidFill>
                  <a:schemeClr val="bg2">
                    <a:lumMod val="50000"/>
                    <a:alpha val="5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0" y="-2"/>
            <a:ext cx="7467600" cy="6858002"/>
            <a:chOff x="0" y="-2"/>
            <a:chExt cx="5836920" cy="6858002"/>
          </a:xfrm>
        </p:grpSpPr>
        <p:sp>
          <p:nvSpPr>
            <p:cNvPr id="9" name="직사각형 8"/>
            <p:cNvSpPr/>
            <p:nvPr/>
          </p:nvSpPr>
          <p:spPr>
            <a:xfrm>
              <a:off x="0" y="-2"/>
              <a:ext cx="3962400" cy="68580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각 삼각형 9"/>
            <p:cNvSpPr/>
            <p:nvPr/>
          </p:nvSpPr>
          <p:spPr>
            <a:xfrm>
              <a:off x="3947160" y="-2"/>
              <a:ext cx="1889760" cy="685800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241034" y="2567223"/>
            <a:ext cx="5958840" cy="1477328"/>
            <a:chOff x="241034" y="2597303"/>
            <a:chExt cx="5958840" cy="1477328"/>
          </a:xfrm>
        </p:grpSpPr>
        <p:sp>
          <p:nvSpPr>
            <p:cNvPr id="6" name="TextBox 5"/>
            <p:cNvSpPr txBox="1"/>
            <p:nvPr/>
          </p:nvSpPr>
          <p:spPr>
            <a:xfrm>
              <a:off x="241034" y="3705299"/>
              <a:ext cx="59588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dirty="0" err="1">
                  <a:solidFill>
                    <a:srgbClr val="402708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들어주셔서</a:t>
              </a:r>
              <a:r>
                <a:rPr lang="ko-KR" altLang="en-US" dirty="0">
                  <a:solidFill>
                    <a:srgbClr val="402708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 감사합니다</a:t>
              </a:r>
              <a:r>
                <a:rPr lang="en-US" altLang="ko-KR" dirty="0">
                  <a:solidFill>
                    <a:srgbClr val="402708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!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41034" y="2597303"/>
              <a:ext cx="595884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solidFill>
                    <a:srgbClr val="402708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THANK U  =D</a:t>
              </a:r>
              <a:endParaRPr lang="ko-KR" altLang="en-US" sz="5400" dirty="0">
                <a:solidFill>
                  <a:srgbClr val="402708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rcRect l="55126" t="26078" r="23437" b="19021"/>
          <a:stretch/>
        </p:blipFill>
        <p:spPr>
          <a:xfrm flipH="1">
            <a:off x="7126013" y="1021576"/>
            <a:ext cx="5067196" cy="4814849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7126013" y="1021576"/>
            <a:ext cx="1418897" cy="4795116"/>
          </a:xfrm>
          <a:prstGeom prst="rect">
            <a:avLst/>
          </a:prstGeom>
          <a:solidFill>
            <a:schemeClr val="tx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191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919481" y="1234445"/>
            <a:ext cx="6858001" cy="4389120"/>
          </a:xfrm>
          <a:prstGeom prst="rect">
            <a:avLst/>
          </a:prstGeom>
          <a:ln>
            <a:noFill/>
          </a:ln>
        </p:spPr>
      </p:pic>
      <p:sp>
        <p:nvSpPr>
          <p:cNvPr id="21" name="직사각형 20"/>
          <p:cNvSpPr/>
          <p:nvPr/>
        </p:nvSpPr>
        <p:spPr>
          <a:xfrm>
            <a:off x="775503" y="0"/>
            <a:ext cx="3113589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14" name="TextBox 13"/>
          <p:cNvSpPr txBox="1"/>
          <p:nvPr/>
        </p:nvSpPr>
        <p:spPr>
          <a:xfrm>
            <a:off x="954911" y="1679776"/>
            <a:ext cx="273162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色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12063" y="2924163"/>
            <a:ext cx="14526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빛 </a:t>
            </a:r>
            <a:r>
              <a:rPr lang="en-US" altLang="ko-KR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 </a:t>
            </a:r>
            <a:r>
              <a: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</a:t>
            </a:r>
          </a:p>
        </p:txBody>
      </p:sp>
      <p:grpSp>
        <p:nvGrpSpPr>
          <p:cNvPr id="31" name="그룹 30"/>
          <p:cNvGrpSpPr/>
          <p:nvPr/>
        </p:nvGrpSpPr>
        <p:grpSpPr>
          <a:xfrm>
            <a:off x="1209554" y="3957971"/>
            <a:ext cx="2561864" cy="1822810"/>
            <a:chOff x="1191345" y="4520630"/>
            <a:chExt cx="2561864" cy="1822810"/>
          </a:xfrm>
        </p:grpSpPr>
        <p:sp>
          <p:nvSpPr>
            <p:cNvPr id="28" name="TextBox 27"/>
            <p:cNvSpPr txBox="1"/>
            <p:nvPr/>
          </p:nvSpPr>
          <p:spPr>
            <a:xfrm>
              <a:off x="2066487" y="4520630"/>
              <a:ext cx="16867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4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2066487" y="5512443"/>
              <a:ext cx="42030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8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”</a:t>
              </a:r>
              <a:endParaRPr lang="ko-KR" altLang="en-US" sz="4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1191345" y="5022390"/>
              <a:ext cx="21705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‘</a:t>
              </a:r>
              <a:r>
                <a:rPr lang="ko-KR" altLang="en-US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얼굴의 표정</a:t>
              </a:r>
              <a:r>
                <a: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‘</a:t>
              </a:r>
            </a:p>
            <a:p>
              <a:pPr algn="ctr"/>
              <a:r>
                <a: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‘</a:t>
              </a:r>
              <a:r>
                <a:rPr lang="ko-KR" altLang="en-US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마음의 상태</a:t>
              </a:r>
              <a:r>
                <a: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’</a:t>
              </a:r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1432271" y="501338"/>
            <a:ext cx="1800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목차</a:t>
            </a:r>
            <a:r>
              <a:rPr lang="en-US" altLang="ko-KR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_ 1</a:t>
            </a:r>
            <a:endParaRPr lang="ko-KR" altLang="en-US" sz="2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23233" y="1064083"/>
            <a:ext cx="2618128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1023233" y="6284266"/>
            <a:ext cx="2618128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332724" y="722949"/>
            <a:ext cx="1686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endParaRPr lang="ko-KR" altLang="en-US" sz="54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9030274" y="704277"/>
            <a:ext cx="44916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”</a:t>
            </a:r>
            <a:endParaRPr lang="ko-KR" altLang="en-US" sz="54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591835" y="797283"/>
            <a:ext cx="35731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색의 인문학적 이해</a:t>
            </a:r>
          </a:p>
        </p:txBody>
      </p:sp>
      <p:grpSp>
        <p:nvGrpSpPr>
          <p:cNvPr id="52" name="그룹 51"/>
          <p:cNvGrpSpPr/>
          <p:nvPr/>
        </p:nvGrpSpPr>
        <p:grpSpPr>
          <a:xfrm>
            <a:off x="5764192" y="955041"/>
            <a:ext cx="5648446" cy="5329706"/>
            <a:chOff x="5764192" y="1323193"/>
            <a:chExt cx="5648446" cy="4849793"/>
          </a:xfrm>
        </p:grpSpPr>
        <p:cxnSp>
          <p:nvCxnSpPr>
            <p:cNvPr id="44" name="직선 연결선 43"/>
            <p:cNvCxnSpPr/>
            <p:nvPr/>
          </p:nvCxnSpPr>
          <p:spPr>
            <a:xfrm flipV="1">
              <a:off x="9486317" y="1323193"/>
              <a:ext cx="1926321" cy="7245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직선 연결선 44"/>
            <p:cNvCxnSpPr/>
            <p:nvPr/>
          </p:nvCxnSpPr>
          <p:spPr>
            <a:xfrm>
              <a:off x="5764192" y="6172986"/>
              <a:ext cx="5648446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직선 연결선 47"/>
            <p:cNvCxnSpPr/>
            <p:nvPr/>
          </p:nvCxnSpPr>
          <p:spPr>
            <a:xfrm>
              <a:off x="11412638" y="1323193"/>
              <a:ext cx="0" cy="4849793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직선 연결선 49"/>
            <p:cNvCxnSpPr/>
            <p:nvPr/>
          </p:nvCxnSpPr>
          <p:spPr>
            <a:xfrm>
              <a:off x="5764192" y="1759974"/>
              <a:ext cx="0" cy="4413012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6310576" y="5525350"/>
            <a:ext cx="49575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한자어 색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色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은 인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人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과 절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節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로 구성된 단어로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</a:t>
            </a:r>
          </a:p>
          <a:p>
            <a:pPr algn="r"/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‘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rgbClr val="FF0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얼굴의 표정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＇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과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‘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rgbClr val="FF0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마음의 상태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‘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를 구성함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</p:txBody>
      </p:sp>
      <p:grpSp>
        <p:nvGrpSpPr>
          <p:cNvPr id="69" name="그룹 68"/>
          <p:cNvGrpSpPr/>
          <p:nvPr/>
        </p:nvGrpSpPr>
        <p:grpSpPr>
          <a:xfrm>
            <a:off x="5764192" y="1718786"/>
            <a:ext cx="6282595" cy="1317137"/>
            <a:chOff x="5764192" y="1607026"/>
            <a:chExt cx="6282595" cy="1317137"/>
          </a:xfrm>
        </p:grpSpPr>
        <p:sp>
          <p:nvSpPr>
            <p:cNvPr id="64" name="TextBox 63"/>
            <p:cNvSpPr txBox="1"/>
            <p:nvPr/>
          </p:nvSpPr>
          <p:spPr>
            <a:xfrm>
              <a:off x="9876195" y="1607026"/>
              <a:ext cx="21705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색의 개념</a:t>
              </a:r>
            </a:p>
          </p:txBody>
        </p:sp>
        <p:grpSp>
          <p:nvGrpSpPr>
            <p:cNvPr id="63" name="그룹 62"/>
            <p:cNvGrpSpPr/>
            <p:nvPr/>
          </p:nvGrpSpPr>
          <p:grpSpPr>
            <a:xfrm>
              <a:off x="5764192" y="1869440"/>
              <a:ext cx="5648446" cy="1054723"/>
              <a:chOff x="5764192" y="1869440"/>
              <a:chExt cx="5648446" cy="1054723"/>
            </a:xfrm>
          </p:grpSpPr>
          <p:sp>
            <p:nvSpPr>
              <p:cNvPr id="62" name="직사각형 61"/>
              <p:cNvSpPr/>
              <p:nvPr/>
            </p:nvSpPr>
            <p:spPr>
              <a:xfrm>
                <a:off x="5764192" y="1869440"/>
                <a:ext cx="5648446" cy="1054723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59" name="그룹 58"/>
              <p:cNvGrpSpPr/>
              <p:nvPr/>
            </p:nvGrpSpPr>
            <p:grpSpPr>
              <a:xfrm>
                <a:off x="6637695" y="1910524"/>
                <a:ext cx="3901440" cy="946842"/>
                <a:chOff x="6637695" y="1690640"/>
                <a:chExt cx="3901440" cy="946842"/>
              </a:xfrm>
            </p:grpSpPr>
            <p:sp>
              <p:nvSpPr>
                <p:cNvPr id="55" name="TextBox 54"/>
                <p:cNvSpPr txBox="1"/>
                <p:nvPr/>
              </p:nvSpPr>
              <p:spPr>
                <a:xfrm>
                  <a:off x="6637695" y="1690640"/>
                  <a:ext cx="390144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40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色 </a:t>
                  </a:r>
                  <a:r>
                    <a:rPr lang="en-US" altLang="ko-KR" sz="40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= </a:t>
                  </a:r>
                  <a:r>
                    <a:rPr lang="ko-KR" altLang="en-US" sz="40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人 </a:t>
                  </a:r>
                  <a:r>
                    <a:rPr lang="en-US" altLang="ko-KR" sz="40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+ </a:t>
                  </a:r>
                  <a:r>
                    <a:rPr lang="ko-KR" altLang="en-US" sz="40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節</a:t>
                  </a:r>
                  <a:endParaRPr lang="en-US" altLang="ko-KR" sz="4000" dirty="0">
                    <a:ln>
                      <a:solidFill>
                        <a:schemeClr val="bg1">
                          <a:alpha val="50000"/>
                        </a:schemeClr>
                      </a:solidFill>
                    </a:ln>
                    <a:solidFill>
                      <a:schemeClr val="bg1"/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  <p:sp>
              <p:nvSpPr>
                <p:cNvPr id="58" name="TextBox 57"/>
                <p:cNvSpPr txBox="1"/>
                <p:nvPr/>
              </p:nvSpPr>
              <p:spPr>
                <a:xfrm>
                  <a:off x="6637695" y="2360483"/>
                  <a:ext cx="390144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(</a:t>
                  </a:r>
                  <a:r>
                    <a:rPr lang="ko-KR" altLang="en-US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사람 </a:t>
                  </a:r>
                  <a:r>
                    <a:rPr lang="en-US" altLang="ko-KR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:</a:t>
                  </a:r>
                  <a:r>
                    <a:rPr lang="ko-KR" altLang="en-US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인 </a:t>
                  </a:r>
                  <a:r>
                    <a:rPr lang="en-US" altLang="ko-KR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/ </a:t>
                  </a:r>
                  <a:r>
                    <a:rPr lang="ko-KR" altLang="en-US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마디 </a:t>
                  </a:r>
                  <a:r>
                    <a:rPr lang="en-US" altLang="ko-KR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:</a:t>
                  </a:r>
                  <a:r>
                    <a:rPr lang="ko-KR" altLang="en-US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절</a:t>
                  </a:r>
                  <a:r>
                    <a:rPr lang="en-US" altLang="ko-KR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)</a:t>
                  </a:r>
                </a:p>
              </p:txBody>
            </p:sp>
          </p:grpSp>
        </p:grpSp>
      </p:grpSp>
      <p:grpSp>
        <p:nvGrpSpPr>
          <p:cNvPr id="68" name="그룹 67"/>
          <p:cNvGrpSpPr/>
          <p:nvPr/>
        </p:nvGrpSpPr>
        <p:grpSpPr>
          <a:xfrm>
            <a:off x="6640640" y="3991897"/>
            <a:ext cx="3976501" cy="1415772"/>
            <a:chOff x="6745636" y="3991897"/>
            <a:chExt cx="3976501" cy="1415772"/>
          </a:xfrm>
        </p:grpSpPr>
        <p:sp>
          <p:nvSpPr>
            <p:cNvPr id="65" name="직사각형 64"/>
            <p:cNvSpPr/>
            <p:nvPr/>
          </p:nvSpPr>
          <p:spPr>
            <a:xfrm>
              <a:off x="6745636" y="3991897"/>
              <a:ext cx="604653" cy="14157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6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色</a:t>
              </a:r>
              <a:endPara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endPara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endParaRPr lang="en-US" altLang="ko-KR" sz="14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8100140" y="3991897"/>
              <a:ext cx="976550" cy="12926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6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人</a:t>
              </a:r>
              <a:endPara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en-US" altLang="ko-KR" sz="24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/</a:t>
              </a:r>
              <a:endPara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사람 </a:t>
              </a:r>
              <a:r>
                <a:rPr lang="en-US" altLang="ko-KR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:</a:t>
              </a:r>
              <a:r>
                <a:rPr lang="ko-KR" altLang="en-US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인</a:t>
              </a:r>
              <a:endPara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9745587" y="3991897"/>
              <a:ext cx="976550" cy="12926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ko-KR" altLang="en-US" sz="36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節</a:t>
              </a:r>
              <a:endPara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en-US" altLang="ko-KR" sz="24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/</a:t>
              </a:r>
              <a:endParaRPr lang="en-US" altLang="ko-KR" sz="12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ko-KR" altLang="en-US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마디 </a:t>
              </a:r>
              <a:r>
                <a:rPr lang="en-US" altLang="ko-KR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:</a:t>
              </a:r>
              <a:r>
                <a:rPr lang="ko-KR" altLang="en-US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절</a:t>
              </a:r>
              <a:endPara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grpSp>
        <p:nvGrpSpPr>
          <p:cNvPr id="73" name="그룹 72"/>
          <p:cNvGrpSpPr/>
          <p:nvPr/>
        </p:nvGrpSpPr>
        <p:grpSpPr>
          <a:xfrm>
            <a:off x="6370320" y="3917331"/>
            <a:ext cx="1209040" cy="1473200"/>
            <a:chOff x="6370320" y="3917331"/>
            <a:chExt cx="1209040" cy="1473200"/>
          </a:xfrm>
        </p:grpSpPr>
        <p:cxnSp>
          <p:nvCxnSpPr>
            <p:cNvPr id="71" name="직선 연결선 70"/>
            <p:cNvCxnSpPr/>
            <p:nvPr/>
          </p:nvCxnSpPr>
          <p:spPr>
            <a:xfrm>
              <a:off x="6370320" y="3917331"/>
              <a:ext cx="120904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직선 연결선 71"/>
            <p:cNvCxnSpPr/>
            <p:nvPr/>
          </p:nvCxnSpPr>
          <p:spPr>
            <a:xfrm>
              <a:off x="6370320" y="5390531"/>
              <a:ext cx="120904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4" name="그룹 73"/>
          <p:cNvGrpSpPr/>
          <p:nvPr/>
        </p:nvGrpSpPr>
        <p:grpSpPr>
          <a:xfrm>
            <a:off x="7868663" y="3917331"/>
            <a:ext cx="1209040" cy="1473200"/>
            <a:chOff x="6370320" y="3917331"/>
            <a:chExt cx="1209040" cy="1473200"/>
          </a:xfrm>
        </p:grpSpPr>
        <p:cxnSp>
          <p:nvCxnSpPr>
            <p:cNvPr id="75" name="직선 연결선 74"/>
            <p:cNvCxnSpPr/>
            <p:nvPr/>
          </p:nvCxnSpPr>
          <p:spPr>
            <a:xfrm>
              <a:off x="6370320" y="3917331"/>
              <a:ext cx="120904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직선 연결선 75"/>
            <p:cNvCxnSpPr/>
            <p:nvPr/>
          </p:nvCxnSpPr>
          <p:spPr>
            <a:xfrm>
              <a:off x="6370320" y="5390531"/>
              <a:ext cx="120904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7" name="그룹 76"/>
          <p:cNvGrpSpPr/>
          <p:nvPr/>
        </p:nvGrpSpPr>
        <p:grpSpPr>
          <a:xfrm>
            <a:off x="9486317" y="3917331"/>
            <a:ext cx="1209040" cy="1473200"/>
            <a:chOff x="6370320" y="3917331"/>
            <a:chExt cx="1209040" cy="1473200"/>
          </a:xfrm>
        </p:grpSpPr>
        <p:cxnSp>
          <p:nvCxnSpPr>
            <p:cNvPr id="78" name="직선 연결선 77"/>
            <p:cNvCxnSpPr/>
            <p:nvPr/>
          </p:nvCxnSpPr>
          <p:spPr>
            <a:xfrm>
              <a:off x="6370320" y="3917331"/>
              <a:ext cx="120904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연결선 78"/>
            <p:cNvCxnSpPr/>
            <p:nvPr/>
          </p:nvCxnSpPr>
          <p:spPr>
            <a:xfrm>
              <a:off x="6370320" y="5390531"/>
              <a:ext cx="1209040" cy="0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TextBox 79"/>
          <p:cNvSpPr txBox="1"/>
          <p:nvPr/>
        </p:nvSpPr>
        <p:spPr>
          <a:xfrm>
            <a:off x="6578068" y="3331960"/>
            <a:ext cx="723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·</a:t>
            </a:r>
            <a:endParaRPr lang="ko-KR" altLang="en-US" sz="3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8122075" y="3331960"/>
            <a:ext cx="723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·</a:t>
            </a:r>
            <a:endParaRPr lang="ko-KR" altLang="en-US" sz="3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9767356" y="3331960"/>
            <a:ext cx="723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·</a:t>
            </a:r>
            <a:endParaRPr lang="ko-KR" altLang="en-US" sz="3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440100" y="230963"/>
            <a:ext cx="460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색채와 색채 심리학이란 무엇인가</a:t>
            </a:r>
            <a:r>
              <a:rPr lang="en-US" altLang="ko-KR" sz="24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?</a:t>
            </a:r>
            <a:endParaRPr lang="ko-KR" altLang="en-US" sz="2400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6560814" y="3998102"/>
            <a:ext cx="766557" cy="12926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endParaRPr lang="en-US" altLang="ko-KR" sz="3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en-US" altLang="ko-KR" sz="24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/</a:t>
            </a:r>
            <a:endParaRPr lang="en-US" altLang="ko-KR" sz="12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빛 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: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290560" y="6387579"/>
            <a:ext cx="3901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얼굴의 표정과 마음의 상태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38444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5916" y="0"/>
            <a:ext cx="4636008" cy="68580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8715736" y="0"/>
            <a:ext cx="3113589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sp>
        <p:nvSpPr>
          <p:cNvPr id="8" name="TextBox 7"/>
          <p:cNvSpPr txBox="1"/>
          <p:nvPr/>
        </p:nvSpPr>
        <p:spPr>
          <a:xfrm>
            <a:off x="8895144" y="1679776"/>
            <a:ext cx="27316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 심리학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351041" y="2717640"/>
            <a:ext cx="17680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 </a:t>
            </a:r>
            <a:r>
              <a:rPr lang="en-US" altLang="ko-KR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/ </a:t>
            </a:r>
            <a:r>
              <a: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인간의 반응</a:t>
            </a:r>
            <a:endParaRPr lang="en-US" altLang="ko-KR" sz="1600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49787" y="3957970"/>
            <a:ext cx="2561864" cy="2326295"/>
            <a:chOff x="1191345" y="4520630"/>
            <a:chExt cx="2561864" cy="1822810"/>
          </a:xfrm>
        </p:grpSpPr>
        <p:sp>
          <p:nvSpPr>
            <p:cNvPr id="11" name="TextBox 10"/>
            <p:cNvSpPr txBox="1"/>
            <p:nvPr/>
          </p:nvSpPr>
          <p:spPr>
            <a:xfrm>
              <a:off x="2066487" y="4520630"/>
              <a:ext cx="168672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8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4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066487" y="5512443"/>
              <a:ext cx="420308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48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”</a:t>
              </a:r>
              <a:endParaRPr lang="ko-KR" altLang="en-US" sz="48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191345" y="4950914"/>
              <a:ext cx="2170592" cy="506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색채의 인상과</a:t>
              </a:r>
              <a:endPara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ko-KR" altLang="en-US" sz="1200" dirty="0" err="1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조화감</a:t>
              </a:r>
              <a:r>
                <a:rPr lang="ko-KR" altLang="en-US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 등에 이르는</a:t>
              </a:r>
              <a:endPara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r>
                <a:rPr lang="ko-KR" altLang="en-US" sz="1200" dirty="0" err="1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여러문제를</a:t>
              </a:r>
              <a:r>
                <a:rPr lang="ko-KR" altLang="en-US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 다룸</a:t>
              </a:r>
              <a:endParaRPr lang="en-US" altLang="ko-KR" sz="12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9372504" y="501338"/>
            <a:ext cx="18000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목차</a:t>
            </a:r>
            <a:r>
              <a:rPr lang="en-US" altLang="ko-KR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_ 1</a:t>
            </a:r>
            <a:endParaRPr lang="ko-KR" altLang="en-US" sz="2400" dirty="0">
              <a:ln>
                <a:solidFill>
                  <a:schemeClr val="bg1">
                    <a:alpha val="20000"/>
                  </a:schemeClr>
                </a:solidFill>
              </a:ln>
              <a:solidFill>
                <a:schemeClr val="bg1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cxnSp>
        <p:nvCxnSpPr>
          <p:cNvPr id="15" name="직선 연결선 14"/>
          <p:cNvCxnSpPr/>
          <p:nvPr/>
        </p:nvCxnSpPr>
        <p:spPr>
          <a:xfrm>
            <a:off x="8963466" y="1064083"/>
            <a:ext cx="2618128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8963466" y="6284266"/>
            <a:ext cx="2618128" cy="0"/>
          </a:xfrm>
          <a:prstGeom prst="line">
            <a:avLst/>
          </a:prstGeom>
          <a:ln>
            <a:solidFill>
              <a:schemeClr val="bg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그룹 16"/>
          <p:cNvGrpSpPr/>
          <p:nvPr/>
        </p:nvGrpSpPr>
        <p:grpSpPr>
          <a:xfrm>
            <a:off x="615958" y="963003"/>
            <a:ext cx="6129757" cy="5395660"/>
            <a:chOff x="5764192" y="1323193"/>
            <a:chExt cx="5648446" cy="4849793"/>
          </a:xfrm>
          <a:scene3d>
            <a:camera prst="orthographicFront">
              <a:rot lat="0" lon="10799999" rev="0"/>
            </a:camera>
            <a:lightRig rig="threePt" dir="t"/>
          </a:scene3d>
        </p:grpSpPr>
        <p:cxnSp>
          <p:nvCxnSpPr>
            <p:cNvPr id="19" name="직선 연결선 18"/>
            <p:cNvCxnSpPr/>
            <p:nvPr/>
          </p:nvCxnSpPr>
          <p:spPr>
            <a:xfrm flipV="1">
              <a:off x="9486317" y="1323193"/>
              <a:ext cx="1926321" cy="724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>
              <a:off x="5764192" y="6172986"/>
              <a:ext cx="5648446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>
              <a:off x="11412638" y="1323193"/>
              <a:ext cx="0" cy="4849793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5764192" y="1759974"/>
              <a:ext cx="0" cy="4413012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/>
          <p:cNvSpPr txBox="1"/>
          <p:nvPr/>
        </p:nvSpPr>
        <p:spPr>
          <a:xfrm>
            <a:off x="443238" y="270505"/>
            <a:ext cx="46075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색채와 색채 심리학이란 무엇인가</a:t>
            </a:r>
            <a:r>
              <a:rPr lang="en-US" altLang="ko-KR" sz="24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?</a:t>
            </a:r>
            <a:endParaRPr lang="ko-KR" altLang="en-US" sz="2400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2746044" y="732170"/>
            <a:ext cx="1686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4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endParaRPr lang="ko-KR" altLang="en-US" sz="54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6420419" y="783620"/>
            <a:ext cx="449162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”</a:t>
            </a:r>
            <a:endParaRPr lang="ko-KR" altLang="en-US" sz="54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027681" y="829394"/>
            <a:ext cx="35731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 심리학의 정의</a:t>
            </a:r>
          </a:p>
        </p:txBody>
      </p:sp>
      <p:grpSp>
        <p:nvGrpSpPr>
          <p:cNvPr id="27" name="그룹 26"/>
          <p:cNvGrpSpPr/>
          <p:nvPr/>
        </p:nvGrpSpPr>
        <p:grpSpPr>
          <a:xfrm>
            <a:off x="615958" y="1502406"/>
            <a:ext cx="6577359" cy="1326124"/>
            <a:chOff x="5764192" y="1598039"/>
            <a:chExt cx="6041395" cy="1326124"/>
          </a:xfrm>
        </p:grpSpPr>
        <p:sp>
          <p:nvSpPr>
            <p:cNvPr id="28" name="TextBox 27"/>
            <p:cNvSpPr txBox="1"/>
            <p:nvPr/>
          </p:nvSpPr>
          <p:spPr>
            <a:xfrm>
              <a:off x="9634995" y="1598039"/>
              <a:ext cx="21705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색채 심리학의 정의</a:t>
              </a:r>
              <a:endParaRPr lang="ko-KR" altLang="en-US" sz="12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grpSp>
          <p:nvGrpSpPr>
            <p:cNvPr id="29" name="그룹 28"/>
            <p:cNvGrpSpPr/>
            <p:nvPr/>
          </p:nvGrpSpPr>
          <p:grpSpPr>
            <a:xfrm>
              <a:off x="5764192" y="1869440"/>
              <a:ext cx="5648446" cy="1054723"/>
              <a:chOff x="5764192" y="1869440"/>
              <a:chExt cx="5648446" cy="1054723"/>
            </a:xfrm>
          </p:grpSpPr>
          <p:sp>
            <p:nvSpPr>
              <p:cNvPr id="30" name="직사각형 29"/>
              <p:cNvSpPr/>
              <p:nvPr/>
            </p:nvSpPr>
            <p:spPr>
              <a:xfrm>
                <a:off x="5764192" y="1869440"/>
                <a:ext cx="5648446" cy="1054723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grpSp>
            <p:nvGrpSpPr>
              <p:cNvPr id="31" name="그룹 30"/>
              <p:cNvGrpSpPr/>
              <p:nvPr/>
            </p:nvGrpSpPr>
            <p:grpSpPr>
              <a:xfrm>
                <a:off x="6637695" y="1910524"/>
                <a:ext cx="3901440" cy="946842"/>
                <a:chOff x="6637695" y="1690640"/>
                <a:chExt cx="3901440" cy="946842"/>
              </a:xfrm>
            </p:grpSpPr>
            <p:sp>
              <p:nvSpPr>
                <p:cNvPr id="32" name="TextBox 31"/>
                <p:cNvSpPr txBox="1"/>
                <p:nvPr/>
              </p:nvSpPr>
              <p:spPr>
                <a:xfrm>
                  <a:off x="6637695" y="1690640"/>
                  <a:ext cx="390144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40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색과 심리의 관계</a:t>
                  </a:r>
                  <a:endParaRPr lang="en-US" altLang="ko-KR" sz="4000" dirty="0">
                    <a:ln>
                      <a:solidFill>
                        <a:schemeClr val="bg1">
                          <a:alpha val="50000"/>
                        </a:schemeClr>
                      </a:solidFill>
                    </a:ln>
                    <a:solidFill>
                      <a:schemeClr val="bg1"/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6637695" y="2360483"/>
                  <a:ext cx="3901440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ko-KR" altLang="en-US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색채와 관련된 인간의 행동</a:t>
                  </a:r>
                  <a:r>
                    <a:rPr lang="en-US" altLang="ko-KR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(</a:t>
                  </a:r>
                  <a:r>
                    <a:rPr lang="ko-KR" altLang="en-US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반응</a:t>
                  </a:r>
                  <a:r>
                    <a:rPr lang="en-US" altLang="ko-KR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)</a:t>
                  </a:r>
                  <a:r>
                    <a:rPr lang="ko-KR" altLang="en-US" sz="1200" dirty="0">
                      <a:ln>
                        <a:solidFill>
                          <a:schemeClr val="bg1">
                            <a:alpha val="50000"/>
                          </a:schemeClr>
                        </a:solidFill>
                      </a:ln>
                      <a:solidFill>
                        <a:schemeClr val="bg1"/>
                      </a:solidFill>
                      <a:latin typeface="조선일보명조" panose="02030304000000000000" pitchFamily="18" charset="-127"/>
                      <a:ea typeface="조선일보명조" panose="02030304000000000000" pitchFamily="18" charset="-127"/>
                      <a:cs typeface="조선일보명조" panose="02030304000000000000" pitchFamily="18" charset="-127"/>
                    </a:rPr>
                    <a:t>을 연구</a:t>
                  </a:r>
                  <a:endParaRPr lang="en-US" altLang="ko-KR" sz="1200" dirty="0">
                    <a:ln>
                      <a:solidFill>
                        <a:schemeClr val="bg1">
                          <a:alpha val="50000"/>
                        </a:schemeClr>
                      </a:solidFill>
                    </a:ln>
                    <a:solidFill>
                      <a:schemeClr val="bg1"/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endParaRPr>
                </a:p>
              </p:txBody>
            </p:sp>
          </p:grpSp>
        </p:grpSp>
      </p:grpSp>
      <p:sp>
        <p:nvSpPr>
          <p:cNvPr id="41" name="TextBox 40"/>
          <p:cNvSpPr txBox="1"/>
          <p:nvPr/>
        </p:nvSpPr>
        <p:spPr>
          <a:xfrm>
            <a:off x="690085" y="3065658"/>
            <a:ext cx="723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·</a:t>
            </a:r>
            <a:endParaRPr lang="ko-KR" altLang="en-US" sz="3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28593" y="3279259"/>
            <a:ext cx="5208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색채와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관련된 인간의 행동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(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반응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)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을 연구하는 심리학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10634" y="3842300"/>
            <a:ext cx="49575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색각의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문제에서 색채의 인상과 조화감에 이르는 여러 문제를 다루며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생리학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예술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디자인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,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건축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등과도 관계를 지닌다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674452" y="3623526"/>
            <a:ext cx="723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·</a:t>
            </a:r>
            <a:endParaRPr lang="ko-KR" altLang="en-US" sz="3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88501" y="4692994"/>
            <a:ext cx="7230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·</a:t>
            </a:r>
            <a:endParaRPr lang="ko-KR" altLang="en-US" sz="36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1111101" y="4881983"/>
            <a:ext cx="52084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색채가 우리의 눈에 어떻게 보이는가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?”</a:t>
            </a:r>
          </a:p>
          <a:p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“</a:t>
            </a:r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어떤 느낌을 주는가</a:t>
            </a:r>
            <a:r>
              <a:rPr lang="en-US" altLang="ko-KR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?”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3749762" y="6366861"/>
            <a:ext cx="3901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색채와 관련된 심리학</a:t>
            </a:r>
            <a:endParaRPr lang="en-US" altLang="ko-KR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322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1960" y="533400"/>
            <a:ext cx="4831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색채와 심리와 무슨 연관성이 있는가</a:t>
            </a:r>
            <a:r>
              <a:rPr lang="en-US" altLang="ko-KR" sz="24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?</a:t>
            </a:r>
            <a:endParaRPr lang="ko-KR" altLang="en-US" sz="2400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" y="1039870"/>
            <a:ext cx="11094720" cy="288805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565972" y="5542393"/>
            <a:ext cx="8412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/>
            </a:r>
            <a:br>
              <a:rPr lang="en-US" altLang="ko-KR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</a:br>
            <a:r>
              <a:rPr lang="en-US" altLang="ko-KR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- </a:t>
            </a:r>
            <a:r>
              <a:rPr lang="ko-KR" altLang="en-US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출처 </a:t>
            </a:r>
            <a:r>
              <a:rPr lang="en-US" altLang="ko-KR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: EBS 2008</a:t>
            </a:r>
            <a:r>
              <a:rPr lang="ko-KR" altLang="en-US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년 </a:t>
            </a:r>
            <a:r>
              <a:rPr lang="en-US" altLang="ko-KR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3</a:t>
            </a:r>
            <a:r>
              <a:rPr lang="ko-KR" altLang="en-US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월 </a:t>
            </a:r>
            <a:r>
              <a:rPr lang="en-US" altLang="ko-KR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‘ </a:t>
            </a:r>
            <a:r>
              <a:rPr lang="ko-KR" altLang="en-US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색이 인간의 심리에 미치는 영향 </a:t>
            </a:r>
            <a:r>
              <a:rPr lang="en-US" altLang="ko-KR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‘</a:t>
            </a:r>
            <a:r>
              <a:rPr lang="ko-KR" altLang="en-US" dirty="0">
                <a:ln>
                  <a:solidFill>
                    <a:schemeClr val="bg2">
                      <a:lumMod val="50000"/>
                      <a:alpha val="3000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  <a:hlinkClick r:id="rId4"/>
              </a:rPr>
              <a:t>에 관한 실험 동영상</a:t>
            </a:r>
            <a:endParaRPr lang="ko-KR" altLang="en-US" dirty="0">
              <a:ln>
                <a:solidFill>
                  <a:schemeClr val="bg2">
                    <a:lumMod val="50000"/>
                    <a:alpha val="3000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736979" y="3972733"/>
            <a:ext cx="8718042" cy="1569660"/>
            <a:chOff x="-2353737" y="1479593"/>
            <a:chExt cx="7657473" cy="1569660"/>
          </a:xfrm>
        </p:grpSpPr>
        <p:sp>
          <p:nvSpPr>
            <p:cNvPr id="7" name="TextBox 6"/>
            <p:cNvSpPr txBox="1"/>
            <p:nvPr/>
          </p:nvSpPr>
          <p:spPr>
            <a:xfrm>
              <a:off x="-2353737" y="1725814"/>
              <a:ext cx="7657473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8000" dirty="0">
                  <a:ln>
                    <a:solidFill>
                      <a:schemeClr val="tx1">
                        <a:lumMod val="75000"/>
                        <a:lumOff val="25000"/>
                        <a:alpha val="50000"/>
                      </a:schemeClr>
                    </a:solidFill>
                  </a:ln>
                  <a:solidFill>
                    <a:srgbClr val="7D7264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[                     ]</a:t>
              </a:r>
              <a:endParaRPr lang="ko-KR" altLang="en-US" sz="80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4734938" y="1479593"/>
              <a:ext cx="184731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endParaRPr lang="ko-KR" altLang="en-US" sz="96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-847229" y="2100883"/>
              <a:ext cx="5459120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ko-KR" altLang="en-US" sz="3600" dirty="0">
                  <a:ln>
                    <a:solidFill>
                      <a:schemeClr val="tx1">
                        <a:lumMod val="75000"/>
                        <a:lumOff val="25000"/>
                        <a:alpha val="5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색이 인간에게 미치는 영향        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872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320533" y="5429552"/>
            <a:ext cx="7133768" cy="1569660"/>
            <a:chOff x="-2296788" y="7615105"/>
            <a:chExt cx="7133768" cy="1569660"/>
          </a:xfrm>
        </p:grpSpPr>
        <p:sp>
          <p:nvSpPr>
            <p:cNvPr id="3" name="TextBox 2"/>
            <p:cNvSpPr txBox="1"/>
            <p:nvPr/>
          </p:nvSpPr>
          <p:spPr>
            <a:xfrm>
              <a:off x="-2296788" y="7615105"/>
              <a:ext cx="18288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600" dirty="0">
                  <a:ln>
                    <a:solidFill>
                      <a:schemeClr val="tx1">
                        <a:lumMod val="75000"/>
                        <a:lumOff val="25000"/>
                        <a:alpha val="5000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96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4182635" y="7615105"/>
              <a:ext cx="654345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600" dirty="0">
                  <a:ln>
                    <a:solidFill>
                      <a:schemeClr val="tx1">
                        <a:lumMod val="75000"/>
                        <a:lumOff val="25000"/>
                        <a:alpha val="50000"/>
                      </a:schemeClr>
                    </a:solidFill>
                  </a:ln>
                  <a:solidFill>
                    <a:schemeClr val="tx1">
                      <a:lumMod val="95000"/>
                      <a:lumOff val="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”</a:t>
              </a:r>
              <a:endParaRPr lang="ko-KR" altLang="en-US" sz="96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132" y="1411425"/>
            <a:ext cx="2035669" cy="203566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8632" y="1370429"/>
            <a:ext cx="2035669" cy="203566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886725" y="3340937"/>
            <a:ext cx="2101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FF0000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BAD</a:t>
            </a:r>
            <a:endParaRPr lang="ko-KR" altLang="en-US" sz="3600" b="1" dirty="0">
              <a:solidFill>
                <a:srgbClr val="FF0000"/>
              </a:solidFill>
              <a:latin typeface="Adobe Fan Heiti Std B" panose="020B0700000000000000" pitchFamily="34" charset="-128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348682" y="3352866"/>
            <a:ext cx="21472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rgbClr val="002060"/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GOOD</a:t>
            </a:r>
            <a:endParaRPr lang="ko-KR" altLang="en-US" sz="3600" dirty="0">
              <a:solidFill>
                <a:srgbClr val="002060"/>
              </a:solidFill>
              <a:latin typeface="Adobe Fan Heiti Std B" panose="020B0700000000000000" pitchFamily="34" charset="-128"/>
            </a:endParaRPr>
          </a:p>
        </p:txBody>
      </p:sp>
      <p:sp>
        <p:nvSpPr>
          <p:cNvPr id="12" name="액자 11"/>
          <p:cNvSpPr/>
          <p:nvPr/>
        </p:nvSpPr>
        <p:spPr>
          <a:xfrm>
            <a:off x="2591106" y="1320346"/>
            <a:ext cx="2818777" cy="2733040"/>
          </a:xfrm>
          <a:prstGeom prst="frame">
            <a:avLst>
              <a:gd name="adj1" fmla="val 1722"/>
            </a:avLst>
          </a:prstGeom>
          <a:solidFill>
            <a:srgbClr val="074DB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액자 12"/>
          <p:cNvSpPr/>
          <p:nvPr/>
        </p:nvSpPr>
        <p:spPr>
          <a:xfrm>
            <a:off x="6997475" y="1317483"/>
            <a:ext cx="2818777" cy="2735903"/>
          </a:xfrm>
          <a:prstGeom prst="frame">
            <a:avLst>
              <a:gd name="adj1" fmla="val 1722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22876" y="800616"/>
            <a:ext cx="16529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206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파란색 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의 방</a:t>
            </a:r>
            <a:endParaRPr lang="en-US" altLang="ko-KR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79365" y="800616"/>
            <a:ext cx="16529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FF0000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빨간색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의 방</a:t>
            </a:r>
            <a:endParaRPr lang="en-US" altLang="ko-KR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endParaRPr lang="ko-KR" altLang="en-US" sz="2000" dirty="0">
              <a:ln>
                <a:solidFill>
                  <a:schemeClr val="tx1">
                    <a:lumMod val="85000"/>
                    <a:lumOff val="15000"/>
                    <a:alpha val="5000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297522" y="4144437"/>
            <a:ext cx="48055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빨간색은 흥분을 시키며 맥박을</a:t>
            </a:r>
            <a:endParaRPr lang="en-US" altLang="ko-KR" sz="2000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빨라지게 하고 혈압을 높인다</a:t>
            </a:r>
            <a:r>
              <a:rPr lang="en-US" altLang="ko-KR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  <a:p>
            <a:pPr algn="ctr"/>
            <a:r>
              <a:rPr lang="ko-KR" altLang="en-US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이는 생리적 반응을 일으키는 색이다</a:t>
            </a:r>
            <a:r>
              <a:rPr lang="en-US" altLang="ko-KR" sz="24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306424" y="4174188"/>
            <a:ext cx="48055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그에 비해 파란색은 정적이며</a:t>
            </a:r>
            <a:endParaRPr lang="en-US" altLang="ko-KR" sz="2000" dirty="0">
              <a:ln>
                <a:solidFill>
                  <a:srgbClr val="7D7264">
                    <a:alpha val="50000"/>
                  </a:srgbClr>
                </a:solidFill>
              </a:ln>
              <a:solidFill>
                <a:srgbClr val="7D7264"/>
              </a:solidFill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  <a:p>
            <a:pPr algn="ctr"/>
            <a:r>
              <a:rPr lang="ko-KR" altLang="en-US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편안하고 아늑한 느낌을 주는 색이다</a:t>
            </a:r>
            <a:r>
              <a:rPr lang="en-US" altLang="ko-KR" sz="20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 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875537" y="1369"/>
            <a:ext cx="861774" cy="4855779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4400" b="1" dirty="0">
                <a:solidFill>
                  <a:schemeClr val="tx1">
                    <a:alpha val="75000"/>
                  </a:schemeClr>
                </a:solidFill>
              </a:rPr>
              <a:t>--------------------</a:t>
            </a:r>
            <a:endParaRPr lang="ko-KR" altLang="en-US" sz="4400" b="1" dirty="0">
              <a:solidFill>
                <a:schemeClr val="tx1">
                  <a:alpha val="75000"/>
                </a:schemeClr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658053" y="5742876"/>
            <a:ext cx="55193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이처럼 색은 에너지를 지닌다</a:t>
            </a:r>
            <a:r>
              <a:rPr lang="en-US" altLang="ko-KR" sz="32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9484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1790207" y="4598540"/>
            <a:ext cx="8348205" cy="1569660"/>
            <a:chOff x="-2756586" y="3202079"/>
            <a:chExt cx="8348205" cy="1569660"/>
          </a:xfrm>
        </p:grpSpPr>
        <p:sp>
          <p:nvSpPr>
            <p:cNvPr id="12" name="TextBox 11"/>
            <p:cNvSpPr txBox="1"/>
            <p:nvPr/>
          </p:nvSpPr>
          <p:spPr>
            <a:xfrm>
              <a:off x="-2756586" y="3202079"/>
              <a:ext cx="1828800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9600" dirty="0">
                  <a:ln>
                    <a:solidFill>
                      <a:schemeClr val="tx1">
                        <a:lumMod val="75000"/>
                        <a:lumOff val="25000"/>
                        <a:alpha val="5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“</a:t>
              </a:r>
              <a:endParaRPr lang="ko-KR" altLang="en-US" sz="96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4937274" y="3202079"/>
              <a:ext cx="654345" cy="156966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9600" dirty="0">
                  <a:ln>
                    <a:solidFill>
                      <a:schemeClr val="tx1">
                        <a:lumMod val="75000"/>
                        <a:lumOff val="25000"/>
                        <a:alpha val="5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”</a:t>
              </a:r>
              <a:endParaRPr lang="ko-KR" altLang="en-US" sz="96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</p:grpSp>
      <p:sp>
        <p:nvSpPr>
          <p:cNvPr id="23" name="직사각형 22"/>
          <p:cNvSpPr/>
          <p:nvPr/>
        </p:nvSpPr>
        <p:spPr>
          <a:xfrm>
            <a:off x="3461403" y="5002203"/>
            <a:ext cx="71759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8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당신이 좋아하는 색상은 무엇인가요</a:t>
            </a:r>
            <a:r>
              <a:rPr lang="en-US" altLang="ko-KR" sz="2800" dirty="0">
                <a:ln>
                  <a:solidFill>
                    <a:schemeClr val="tx1">
                      <a:lumMod val="75000"/>
                      <a:lumOff val="25000"/>
                      <a:alpha val="50000"/>
                    </a:schemeClr>
                  </a:solidFill>
                </a:ln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?</a:t>
            </a:r>
            <a:endParaRPr lang="ko-KR" altLang="en-US" sz="2400" dirty="0">
              <a:ln>
                <a:solidFill>
                  <a:schemeClr val="tx1">
                    <a:lumMod val="75000"/>
                    <a:lumOff val="25000"/>
                    <a:alpha val="50000"/>
                  </a:schemeClr>
                </a:solidFill>
              </a:ln>
              <a:latin typeface="조선일보명조" panose="02030304000000000000" pitchFamily="18" charset="-127"/>
              <a:ea typeface="조선일보명조" panose="02030304000000000000" pitchFamily="18" charset="-127"/>
              <a:cs typeface="조선일보명조" panose="02030304000000000000" pitchFamily="18" charset="-127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7228072" y="267569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8" name="Picture 4" descr="미술에 대한 이미지 검색결과">
            <a:hlinkClick r:id="rId3"/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3867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311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순서도: 연결자 1"/>
          <p:cNvSpPr/>
          <p:nvPr/>
        </p:nvSpPr>
        <p:spPr>
          <a:xfrm>
            <a:off x="690880" y="1851660"/>
            <a:ext cx="1849120" cy="1849120"/>
          </a:xfrm>
          <a:prstGeom prst="flowChartConnector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순서도: 연결자 2"/>
          <p:cNvSpPr/>
          <p:nvPr/>
        </p:nvSpPr>
        <p:spPr>
          <a:xfrm>
            <a:off x="3694430" y="1851660"/>
            <a:ext cx="1849120" cy="1849120"/>
          </a:xfrm>
          <a:prstGeom prst="flowChartConnector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순서도: 연결자 3"/>
          <p:cNvSpPr/>
          <p:nvPr/>
        </p:nvSpPr>
        <p:spPr>
          <a:xfrm>
            <a:off x="6697980" y="1877060"/>
            <a:ext cx="1849120" cy="1849120"/>
          </a:xfrm>
          <a:prstGeom prst="flowChartConnector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순서도: 연결자 4"/>
          <p:cNvSpPr/>
          <p:nvPr/>
        </p:nvSpPr>
        <p:spPr>
          <a:xfrm>
            <a:off x="690880" y="4221480"/>
            <a:ext cx="1849120" cy="1849120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순서도: 연결자 5"/>
          <p:cNvSpPr/>
          <p:nvPr/>
        </p:nvSpPr>
        <p:spPr>
          <a:xfrm>
            <a:off x="3694430" y="4221480"/>
            <a:ext cx="1849120" cy="1849120"/>
          </a:xfrm>
          <a:prstGeom prst="flowChartConnector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연결자 6"/>
          <p:cNvSpPr/>
          <p:nvPr/>
        </p:nvSpPr>
        <p:spPr>
          <a:xfrm>
            <a:off x="6697980" y="4221480"/>
            <a:ext cx="1849120" cy="1849120"/>
          </a:xfrm>
          <a:prstGeom prst="flowChartConnector">
            <a:avLst/>
          </a:prstGeom>
          <a:solidFill>
            <a:srgbClr val="FF00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869440" y="517585"/>
            <a:ext cx="8625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현재 내가 끌리는 색상으로 </a:t>
            </a:r>
            <a:r>
              <a:rPr lang="en-US" altLang="ko-KR" sz="32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3</a:t>
            </a:r>
            <a:r>
              <a:rPr lang="ko-KR" altLang="en-US" sz="32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가지를 선택해주세요</a:t>
            </a:r>
          </a:p>
        </p:txBody>
      </p:sp>
      <p:sp>
        <p:nvSpPr>
          <p:cNvPr id="9" name="순서도: 연결자 8"/>
          <p:cNvSpPr/>
          <p:nvPr/>
        </p:nvSpPr>
        <p:spPr>
          <a:xfrm>
            <a:off x="9701530" y="1864360"/>
            <a:ext cx="1849120" cy="1849120"/>
          </a:xfrm>
          <a:prstGeom prst="flowChartConnector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순서도: 연결자 9"/>
          <p:cNvSpPr/>
          <p:nvPr/>
        </p:nvSpPr>
        <p:spPr>
          <a:xfrm>
            <a:off x="9701530" y="4221480"/>
            <a:ext cx="1849120" cy="1849120"/>
          </a:xfrm>
          <a:prstGeom prst="flowChartConnector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64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http://www.selffind.com/m/psychology/img/inspec_img0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-901753" y="1021571"/>
            <a:ext cx="6860312" cy="4817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109827" y="2312"/>
            <a:ext cx="4821374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9" name="그림 48"/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1639" y="1481539"/>
            <a:ext cx="1514542" cy="150912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bg1">
                <a:lumMod val="85000"/>
                <a:alpha val="70000"/>
              </a:schemeClr>
            </a:solidFill>
          </a:ln>
        </p:spPr>
      </p:pic>
      <p:pic>
        <p:nvPicPr>
          <p:cNvPr id="48" name="그림 47"/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533" y="1481539"/>
            <a:ext cx="1514542" cy="150912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bg1">
                <a:lumMod val="85000"/>
                <a:alpha val="70000"/>
              </a:schemeClr>
            </a:solidFill>
          </a:ln>
        </p:spPr>
      </p:pic>
      <p:sp>
        <p:nvSpPr>
          <p:cNvPr id="29" name="직사각형 28"/>
          <p:cNvSpPr/>
          <p:nvPr/>
        </p:nvSpPr>
        <p:spPr>
          <a:xfrm>
            <a:off x="739526" y="2312"/>
            <a:ext cx="3113589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50"/>
          </a:p>
        </p:txBody>
      </p:sp>
      <p:grpSp>
        <p:nvGrpSpPr>
          <p:cNvPr id="5" name="그룹 4"/>
          <p:cNvGrpSpPr/>
          <p:nvPr/>
        </p:nvGrpSpPr>
        <p:grpSpPr>
          <a:xfrm>
            <a:off x="924043" y="501338"/>
            <a:ext cx="2816507" cy="5782928"/>
            <a:chOff x="1985059" y="501338"/>
            <a:chExt cx="2816507" cy="5782928"/>
          </a:xfrm>
        </p:grpSpPr>
        <p:sp>
          <p:nvSpPr>
            <p:cNvPr id="20" name="TextBox 19"/>
            <p:cNvSpPr txBox="1"/>
            <p:nvPr/>
          </p:nvSpPr>
          <p:spPr>
            <a:xfrm>
              <a:off x="1985059" y="1679776"/>
              <a:ext cx="273162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8000" dirty="0">
                  <a:ln>
                    <a:solidFill>
                      <a:schemeClr val="bg1"/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해석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577398" y="3009257"/>
              <a:ext cx="162025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색상마다의 해석</a:t>
              </a:r>
              <a:endParaRPr lang="ko-KR" altLang="en-US" sz="1600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2239702" y="3957971"/>
              <a:ext cx="2561864" cy="1822810"/>
              <a:chOff x="1191345" y="4520630"/>
              <a:chExt cx="2561864" cy="1822810"/>
            </a:xfrm>
          </p:grpSpPr>
          <p:sp>
            <p:nvSpPr>
              <p:cNvPr id="23" name="TextBox 22"/>
              <p:cNvSpPr txBox="1"/>
              <p:nvPr/>
            </p:nvSpPr>
            <p:spPr>
              <a:xfrm>
                <a:off x="2066487" y="4520630"/>
                <a:ext cx="1686722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4800" dirty="0">
                    <a:ln>
                      <a:solidFill>
                        <a:schemeClr val="bg1">
                          <a:alpha val="50000"/>
                        </a:schemeClr>
                      </a:solidFill>
                    </a:ln>
                    <a:solidFill>
                      <a:schemeClr val="bg1"/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“</a:t>
                </a:r>
                <a:endParaRPr lang="ko-KR" altLang="en-US" sz="48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  <p:sp>
            <p:nvSpPr>
              <p:cNvPr id="24" name="직사각형 23"/>
              <p:cNvSpPr/>
              <p:nvPr/>
            </p:nvSpPr>
            <p:spPr>
              <a:xfrm>
                <a:off x="2066487" y="5512443"/>
                <a:ext cx="420308" cy="83099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ko-KR" sz="4800" dirty="0">
                    <a:ln>
                      <a:solidFill>
                        <a:schemeClr val="bg1">
                          <a:alpha val="50000"/>
                        </a:schemeClr>
                      </a:solidFill>
                    </a:ln>
                    <a:solidFill>
                      <a:schemeClr val="bg1"/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”</a:t>
                </a:r>
                <a:endParaRPr lang="ko-KR" altLang="en-US" sz="48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1191345" y="5022390"/>
                <a:ext cx="21705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n>
                      <a:solidFill>
                        <a:schemeClr val="bg1">
                          <a:alpha val="50000"/>
                        </a:schemeClr>
                      </a:solidFill>
                    </a:ln>
                    <a:solidFill>
                      <a:schemeClr val="bg1"/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색상에 의해 발견될 수 있는</a:t>
                </a:r>
                <a:endParaRPr lang="en-US" altLang="ko-KR" sz="1200" dirty="0">
                  <a:ln>
                    <a:solidFill>
                      <a:schemeClr val="bg1">
                        <a:alpha val="5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  <a:p>
                <a:pPr algn="ctr"/>
                <a:r>
                  <a:rPr lang="ko-KR" altLang="en-US" sz="1200" dirty="0">
                    <a:ln>
                      <a:solidFill>
                        <a:schemeClr val="bg1">
                          <a:alpha val="50000"/>
                        </a:schemeClr>
                      </a:solidFill>
                    </a:ln>
                    <a:solidFill>
                      <a:schemeClr val="bg1"/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현재의 심리</a:t>
                </a:r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2462419" y="501338"/>
              <a:ext cx="180005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목차</a:t>
              </a:r>
              <a:r>
                <a:rPr lang="en-US" altLang="ko-KR" sz="2400" dirty="0">
                  <a:ln>
                    <a:solidFill>
                      <a:schemeClr val="bg1">
                        <a:alpha val="20000"/>
                      </a:schemeClr>
                    </a:solidFill>
                  </a:ln>
                  <a:solidFill>
                    <a:schemeClr val="bg1"/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_3 </a:t>
              </a:r>
              <a:endParaRPr lang="ko-KR" altLang="en-US" sz="2400" dirty="0">
                <a:ln>
                  <a:solidFill>
                    <a:schemeClr val="bg1">
                      <a:alpha val="20000"/>
                    </a:schemeClr>
                  </a:solidFill>
                </a:ln>
                <a:solidFill>
                  <a:schemeClr val="bg1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cxnSp>
          <p:nvCxnSpPr>
            <p:cNvPr id="27" name="직선 연결선 26"/>
            <p:cNvCxnSpPr/>
            <p:nvPr/>
          </p:nvCxnSpPr>
          <p:spPr>
            <a:xfrm>
              <a:off x="2053381" y="1064083"/>
              <a:ext cx="2618128" cy="0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>
              <a:off x="2053381" y="6284266"/>
              <a:ext cx="2618128" cy="0"/>
            </a:xfrm>
            <a:prstGeom prst="line">
              <a:avLst/>
            </a:prstGeom>
            <a:ln>
              <a:solidFill>
                <a:schemeClr val="bg1">
                  <a:alpha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3" name="그림 32"/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427" y="1492868"/>
            <a:ext cx="1514542" cy="1509120"/>
          </a:xfrm>
          <a:prstGeom prst="ellipse">
            <a:avLst/>
          </a:prstGeom>
          <a:solidFill>
            <a:schemeClr val="bg1"/>
          </a:solidFill>
          <a:ln w="34925">
            <a:solidFill>
              <a:schemeClr val="bg1">
                <a:lumMod val="85000"/>
                <a:alpha val="70000"/>
              </a:schemeClr>
            </a:solidFill>
          </a:ln>
        </p:spPr>
      </p:pic>
      <p:cxnSp>
        <p:nvCxnSpPr>
          <p:cNvPr id="36" name="직선 연결선 35"/>
          <p:cNvCxnSpPr/>
          <p:nvPr/>
        </p:nvCxnSpPr>
        <p:spPr>
          <a:xfrm>
            <a:off x="7558268" y="937549"/>
            <a:ext cx="3715474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>
            <a:off x="5579034" y="3319573"/>
            <a:ext cx="5706319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058908" y="733634"/>
            <a:ext cx="24993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err="1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색상별</a:t>
            </a:r>
            <a:r>
              <a: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 현재심리분석</a:t>
            </a:r>
          </a:p>
        </p:txBody>
      </p:sp>
      <p:grpSp>
        <p:nvGrpSpPr>
          <p:cNvPr id="59" name="그룹 58"/>
          <p:cNvGrpSpPr/>
          <p:nvPr/>
        </p:nvGrpSpPr>
        <p:grpSpPr>
          <a:xfrm>
            <a:off x="5567422" y="3392723"/>
            <a:ext cx="5919235" cy="1023252"/>
            <a:chOff x="5354507" y="2748821"/>
            <a:chExt cx="5919235" cy="1023252"/>
          </a:xfrm>
        </p:grpSpPr>
        <p:sp>
          <p:nvSpPr>
            <p:cNvPr id="46" name="TextBox 45"/>
            <p:cNvSpPr txBox="1"/>
            <p:nvPr/>
          </p:nvSpPr>
          <p:spPr>
            <a:xfrm>
              <a:off x="6388983" y="2748821"/>
              <a:ext cx="165291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;</a:t>
              </a:r>
              <a:endParaRPr lang="ko-KR" altLang="en-US" sz="54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grpSp>
          <p:nvGrpSpPr>
            <p:cNvPr id="54" name="그룹 53"/>
            <p:cNvGrpSpPr/>
            <p:nvPr/>
          </p:nvGrpSpPr>
          <p:grpSpPr>
            <a:xfrm>
              <a:off x="5354507" y="3064187"/>
              <a:ext cx="5919235" cy="707886"/>
              <a:chOff x="5354507" y="3318830"/>
              <a:chExt cx="5919235" cy="707886"/>
            </a:xfrm>
          </p:grpSpPr>
          <p:sp>
            <p:nvSpPr>
              <p:cNvPr id="43" name="TextBox 42"/>
              <p:cNvSpPr txBox="1"/>
              <p:nvPr/>
            </p:nvSpPr>
            <p:spPr>
              <a:xfrm>
                <a:off x="5354507" y="3318830"/>
                <a:ext cx="165291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2000" dirty="0">
                    <a:ln>
                      <a:solidFill>
                        <a:schemeClr val="tx1">
                          <a:lumMod val="85000"/>
                          <a:lumOff val="15000"/>
                          <a:alpha val="5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첫 번째 색상</a:t>
                </a:r>
                <a:endParaRPr lang="en-US" altLang="ko-KR" sz="20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  <a:p>
                <a:pPr algn="ctr"/>
                <a:endParaRPr lang="ko-KR" altLang="en-US" sz="20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7293182" y="3318830"/>
                <a:ext cx="398056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sz="1200" dirty="0">
                    <a:ln>
                      <a:solidFill>
                        <a:schemeClr val="tx1">
                          <a:lumMod val="85000"/>
                          <a:lumOff val="1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첫 번째 색상은 개인의 본질을 말해주며</a:t>
                </a:r>
                <a:r>
                  <a:rPr lang="en-US" altLang="ko-KR" sz="1200" dirty="0">
                    <a:ln>
                      <a:solidFill>
                        <a:schemeClr val="tx1">
                          <a:lumMod val="85000"/>
                          <a:lumOff val="1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,</a:t>
                </a:r>
              </a:p>
              <a:p>
                <a:pPr algn="ctr"/>
                <a:r>
                  <a:rPr lang="ko-KR" altLang="en-US" sz="1200" dirty="0">
                    <a:ln>
                      <a:solidFill>
                        <a:schemeClr val="tx1">
                          <a:lumMod val="85000"/>
                          <a:lumOff val="1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자신이 진짜 어떤 사람인지 말해준다</a:t>
                </a:r>
                <a:r>
                  <a:rPr lang="en-US" altLang="ko-KR" sz="1200" dirty="0">
                    <a:ln>
                      <a:solidFill>
                        <a:schemeClr val="tx1">
                          <a:lumMod val="85000"/>
                          <a:lumOff val="15000"/>
                          <a:alpha val="30000"/>
                        </a:schemeClr>
                      </a:solidFill>
                    </a:ln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조선일보명조" panose="02030304000000000000" pitchFamily="18" charset="-127"/>
                    <a:ea typeface="조선일보명조" panose="02030304000000000000" pitchFamily="18" charset="-127"/>
                    <a:cs typeface="조선일보명조" panose="02030304000000000000" pitchFamily="18" charset="-127"/>
                  </a:rPr>
                  <a:t>.</a:t>
                </a:r>
              </a:p>
            </p:txBody>
          </p:sp>
        </p:grpSp>
      </p:grpSp>
      <p:grpSp>
        <p:nvGrpSpPr>
          <p:cNvPr id="60" name="그룹 59"/>
          <p:cNvGrpSpPr/>
          <p:nvPr/>
        </p:nvGrpSpPr>
        <p:grpSpPr>
          <a:xfrm>
            <a:off x="5528165" y="4405775"/>
            <a:ext cx="6262586" cy="991848"/>
            <a:chOff x="5315250" y="4078172"/>
            <a:chExt cx="6262586" cy="991848"/>
          </a:xfrm>
        </p:grpSpPr>
        <p:sp>
          <p:nvSpPr>
            <p:cNvPr id="44" name="TextBox 43"/>
            <p:cNvSpPr txBox="1"/>
            <p:nvPr/>
          </p:nvSpPr>
          <p:spPr>
            <a:xfrm>
              <a:off x="5315250" y="4362134"/>
              <a:ext cx="16529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두 번째 색상</a:t>
              </a:r>
              <a:endPara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endPara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388984" y="4078172"/>
              <a:ext cx="165291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;</a:t>
              </a:r>
              <a:endParaRPr lang="ko-KR" altLang="en-US" sz="54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7379613" y="4450543"/>
              <a:ext cx="41982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육체적</a:t>
              </a:r>
              <a:r>
                <a:rPr lang="en-US" altLang="ko-KR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정신적</a:t>
              </a:r>
              <a:r>
                <a:rPr lang="en-US" altLang="ko-KR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, </a:t>
              </a:r>
              <a:r>
                <a:rPr lang="ko-KR" altLang="en-US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정서적인 측면에서의 나의 현재상황을 말해준다</a:t>
              </a:r>
              <a:r>
                <a:rPr lang="en-US" altLang="ko-KR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.</a:t>
              </a: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5567423" y="5335669"/>
            <a:ext cx="5919234" cy="984290"/>
            <a:chOff x="5354508" y="5370663"/>
            <a:chExt cx="5919234" cy="984290"/>
          </a:xfrm>
        </p:grpSpPr>
        <p:sp>
          <p:nvSpPr>
            <p:cNvPr id="45" name="TextBox 44"/>
            <p:cNvSpPr txBox="1"/>
            <p:nvPr/>
          </p:nvSpPr>
          <p:spPr>
            <a:xfrm>
              <a:off x="5354508" y="5647067"/>
              <a:ext cx="165291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tx1">
                        <a:lumMod val="85000"/>
                        <a:lumOff val="15000"/>
                        <a:alpha val="5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세 번째 색상</a:t>
              </a:r>
              <a:endParaRPr lang="en-US" altLang="ko-KR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  <a:p>
              <a:pPr algn="ctr"/>
              <a:endParaRPr lang="ko-KR" altLang="en-US" sz="2000" dirty="0">
                <a:ln>
                  <a:solidFill>
                    <a:schemeClr val="tx1">
                      <a:lumMod val="85000"/>
                      <a:lumOff val="15000"/>
                      <a:alpha val="5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388984" y="5370663"/>
              <a:ext cx="165291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5400" dirty="0">
                  <a:ln>
                    <a:solidFill>
                      <a:schemeClr val="tx1">
                        <a:lumMod val="85000"/>
                        <a:lumOff val="15000"/>
                        <a:alpha val="2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;</a:t>
              </a:r>
              <a:endParaRPr lang="ko-KR" altLang="en-US" sz="5400" dirty="0">
                <a:ln>
                  <a:solidFill>
                    <a:schemeClr val="tx1">
                      <a:lumMod val="85000"/>
                      <a:lumOff val="15000"/>
                      <a:alpha val="2000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7293182" y="5700742"/>
              <a:ext cx="39805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나의 내면적 비전이 방영되어 있고</a:t>
              </a:r>
              <a:r>
                <a:rPr lang="en-US" altLang="ko-KR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, </a:t>
              </a:r>
            </a:p>
            <a:p>
              <a:pPr algn="ctr"/>
              <a:r>
                <a:rPr lang="ko-KR" altLang="en-US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목표와 목표달성을 위해 필요한 행동을 제시해준다</a:t>
              </a:r>
              <a:r>
                <a:rPr lang="en-US" altLang="ko-KR" sz="1200" dirty="0">
                  <a:ln>
                    <a:solidFill>
                      <a:schemeClr val="tx1">
                        <a:lumMod val="85000"/>
                        <a:lumOff val="15000"/>
                        <a:alpha val="3000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조선일보명조" panose="02030304000000000000" pitchFamily="18" charset="-127"/>
                  <a:ea typeface="조선일보명조" panose="02030304000000000000" pitchFamily="18" charset="-127"/>
                  <a:cs typeface="조선일보명조" panose="02030304000000000000" pitchFamily="18" charset="-127"/>
                </a:rPr>
                <a:t>.</a:t>
              </a:r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4942794" y="142295"/>
            <a:ext cx="70180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CRR(Color Reflection Reading)</a:t>
            </a:r>
            <a:r>
              <a:rPr lang="ko-KR" altLang="en-US" sz="3200" dirty="0">
                <a:ln>
                  <a:solidFill>
                    <a:srgbClr val="7D7264">
                      <a:alpha val="50000"/>
                    </a:srgbClr>
                  </a:solidFill>
                </a:ln>
                <a:solidFill>
                  <a:srgbClr val="7D7264"/>
                </a:solidFill>
                <a:latin typeface="조선일보명조" panose="02030304000000000000" pitchFamily="18" charset="-127"/>
                <a:ea typeface="조선일보명조" panose="02030304000000000000" pitchFamily="18" charset="-127"/>
                <a:cs typeface="조선일보명조" panose="02030304000000000000" pitchFamily="18" charset="-127"/>
              </a:rPr>
              <a:t>분석법</a:t>
            </a:r>
          </a:p>
        </p:txBody>
      </p:sp>
      <p:sp>
        <p:nvSpPr>
          <p:cNvPr id="56" name="타원 55"/>
          <p:cNvSpPr/>
          <p:nvPr/>
        </p:nvSpPr>
        <p:spPr>
          <a:xfrm>
            <a:off x="8349063" y="2606229"/>
            <a:ext cx="205482" cy="20548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덧셈 기호 3"/>
          <p:cNvSpPr/>
          <p:nvPr/>
        </p:nvSpPr>
        <p:spPr>
          <a:xfrm>
            <a:off x="10728960" y="1858834"/>
            <a:ext cx="355301" cy="346228"/>
          </a:xfrm>
          <a:prstGeom prst="mathPlus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하트 5"/>
          <p:cNvSpPr/>
          <p:nvPr/>
        </p:nvSpPr>
        <p:spPr>
          <a:xfrm>
            <a:off x="6447832" y="2614751"/>
            <a:ext cx="238169" cy="203200"/>
          </a:xfrm>
          <a:prstGeom prst="hear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6149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tretch>
            <a:fillRect/>
          </a:stretch>
        </a:blip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1326</TotalTime>
  <Words>4231</Words>
  <Application>Microsoft Office PowerPoint</Application>
  <PresentationFormat>사용자 지정</PresentationFormat>
  <Paragraphs>474</Paragraphs>
  <Slides>28</Slides>
  <Notes>27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7" baseType="lpstr">
      <vt:lpstr>굴림</vt:lpstr>
      <vt:lpstr>Arial</vt:lpstr>
      <vt:lpstr>맑은 고딕</vt:lpstr>
      <vt:lpstr>Adobe Heiti Std R</vt:lpstr>
      <vt:lpstr>Adobe Caslon Pro</vt:lpstr>
      <vt:lpstr>12롯데마트행복Bold</vt:lpstr>
      <vt:lpstr>조선일보명조</vt:lpstr>
      <vt:lpstr>Adobe Fan Heiti Std B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림</dc:creator>
  <cp:lastModifiedBy>이창현</cp:lastModifiedBy>
  <cp:revision>113</cp:revision>
  <dcterms:created xsi:type="dcterms:W3CDTF">2016-07-31T03:17:07Z</dcterms:created>
  <dcterms:modified xsi:type="dcterms:W3CDTF">2016-11-22T13:56:32Z</dcterms:modified>
</cp:coreProperties>
</file>

<file path=docProps/thumbnail.jpeg>
</file>